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55"/>
  </p:notesMasterIdLst>
  <p:sldIdLst>
    <p:sldId id="312" r:id="rId2"/>
    <p:sldId id="395" r:id="rId3"/>
    <p:sldId id="355" r:id="rId4"/>
    <p:sldId id="364" r:id="rId5"/>
    <p:sldId id="356" r:id="rId6"/>
    <p:sldId id="365" r:id="rId7"/>
    <p:sldId id="386" r:id="rId8"/>
    <p:sldId id="367" r:id="rId9"/>
    <p:sldId id="327" r:id="rId10"/>
    <p:sldId id="381" r:id="rId11"/>
    <p:sldId id="368" r:id="rId12"/>
    <p:sldId id="375" r:id="rId13"/>
    <p:sldId id="376" r:id="rId14"/>
    <p:sldId id="377" r:id="rId15"/>
    <p:sldId id="384" r:id="rId16"/>
    <p:sldId id="385" r:id="rId17"/>
    <p:sldId id="396" r:id="rId18"/>
    <p:sldId id="397" r:id="rId19"/>
    <p:sldId id="398" r:id="rId20"/>
    <p:sldId id="399" r:id="rId21"/>
    <p:sldId id="378" r:id="rId22"/>
    <p:sldId id="374" r:id="rId23"/>
    <p:sldId id="380" r:id="rId24"/>
    <p:sldId id="379" r:id="rId25"/>
    <p:sldId id="328" r:id="rId26"/>
    <p:sldId id="333" r:id="rId27"/>
    <p:sldId id="334" r:id="rId28"/>
    <p:sldId id="335" r:id="rId29"/>
    <p:sldId id="382" r:id="rId30"/>
    <p:sldId id="383" r:id="rId31"/>
    <p:sldId id="387" r:id="rId32"/>
    <p:sldId id="388" r:id="rId33"/>
    <p:sldId id="350" r:id="rId34"/>
    <p:sldId id="389" r:id="rId35"/>
    <p:sldId id="351" r:id="rId36"/>
    <p:sldId id="393" r:id="rId37"/>
    <p:sldId id="352" r:id="rId38"/>
    <p:sldId id="353" r:id="rId39"/>
    <p:sldId id="354" r:id="rId40"/>
    <p:sldId id="362" r:id="rId41"/>
    <p:sldId id="390" r:id="rId42"/>
    <p:sldId id="316" r:id="rId43"/>
    <p:sldId id="317" r:id="rId44"/>
    <p:sldId id="318" r:id="rId45"/>
    <p:sldId id="319" r:id="rId46"/>
    <p:sldId id="357" r:id="rId47"/>
    <p:sldId id="391" r:id="rId48"/>
    <p:sldId id="392" r:id="rId49"/>
    <p:sldId id="394" r:id="rId50"/>
    <p:sldId id="358" r:id="rId51"/>
    <p:sldId id="359" r:id="rId52"/>
    <p:sldId id="360" r:id="rId53"/>
    <p:sldId id="36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E"/>
    <a:srgbClr val="95B3D7"/>
    <a:srgbClr val="E0E9F4"/>
    <a:srgbClr val="E4E4E4"/>
    <a:srgbClr val="8F77AD"/>
    <a:srgbClr val="F5F5F5"/>
    <a:srgbClr val="FF0F0F"/>
    <a:srgbClr val="0000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9" autoAdjust="0"/>
    <p:restoredTop sz="58525" autoAdjust="0"/>
  </p:normalViewPr>
  <p:slideViewPr>
    <p:cSldViewPr>
      <p:cViewPr varScale="1">
        <p:scale>
          <a:sx n="74" d="100"/>
          <a:sy n="74" d="100"/>
        </p:scale>
        <p:origin x="-1704" y="-96"/>
      </p:cViewPr>
      <p:guideLst>
        <p:guide orient="horz" pos="2160"/>
        <p:guide pos="3840"/>
      </p:guideLst>
    </p:cSldViewPr>
  </p:slideViewPr>
  <p:outlineViewPr>
    <p:cViewPr>
      <p:scale>
        <a:sx n="33" d="100"/>
        <a:sy n="33" d="100"/>
      </p:scale>
      <p:origin x="0" y="13500"/>
    </p:cViewPr>
  </p:outlineViewPr>
  <p:notesTextViewPr>
    <p:cViewPr>
      <p:scale>
        <a:sx n="3" d="2"/>
        <a:sy n="3" d="2"/>
      </p:scale>
      <p:origin x="0" y="0"/>
    </p:cViewPr>
  </p:notesTextViewPr>
  <p:sorterViewPr>
    <p:cViewPr>
      <p:scale>
        <a:sx n="100" d="100"/>
        <a:sy n="100" d="100"/>
      </p:scale>
      <p:origin x="0" y="1280"/>
    </p:cViewPr>
  </p:sorterViewPr>
  <p:notesViewPr>
    <p:cSldViewPr>
      <p:cViewPr varScale="1">
        <p:scale>
          <a:sx n="53" d="100"/>
          <a:sy n="53" d="100"/>
        </p:scale>
        <p:origin x="-2288"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95246-57C9-496B-AE8E-8261BC6CD464}" type="datetimeFigureOut">
              <a:rPr lang="en-US" smtClean="0"/>
              <a:pPr/>
              <a:t>10/5/16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566334-40D3-444A-87CD-672C33ED3DCC}" type="slidenum">
              <a:rPr lang="en-US" smtClean="0"/>
              <a:pPr/>
              <a:t>‹#›</a:t>
            </a:fld>
            <a:endParaRPr lang="en-US"/>
          </a:p>
        </p:txBody>
      </p:sp>
    </p:spTree>
    <p:extLst>
      <p:ext uri="{BB962C8B-B14F-4D97-AF65-F5344CB8AC3E}">
        <p14:creationId xmlns:p14="http://schemas.microsoft.com/office/powerpoint/2010/main" val="206415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cypherpunks.to/~peter/T2_Key_Management.pdf"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hyperlink" Target="http://news.netcraft.com/archives/2013/05/13/how-certificate-revocation-doesnt-work-in-practice.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support/chrome/bin/answer.py?answer=95416" TargetMode="External"/><Relationship Id="rId4" Type="http://schemas.openxmlformats.org/officeDocument/2006/relationships/hyperlink" Target="http://kb.mozillazine.org/Network.IDN.blacklist_chars" TargetMode="External"/><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www.cs.utexas.edu/~shmat/shmat_ccs12.pdf"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CA/browser forum is the organization that comes up with guidelines for Extended Validation.</a:t>
            </a:r>
            <a:r>
              <a:rPr lang="en-US" baseline="0" dirty="0" smtClean="0"/>
              <a:t> https://www.cabforum.org/EV_Certificate_Guidelines.pdf‎</a:t>
            </a:r>
            <a:endParaRPr lang="en-US" dirty="0" smtClean="0"/>
          </a:p>
          <a:p>
            <a:endParaRPr lang="en-US" dirty="0" smtClean="0"/>
          </a:p>
          <a:p>
            <a:r>
              <a:rPr lang="en-US" dirty="0" smtClean="0"/>
              <a:t>This is what ensures that the user can look at the name of the entity to whom the cer</a:t>
            </a:r>
            <a:r>
              <a:rPr lang="en-US" baseline="0" dirty="0" smtClean="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CNNIC wants to be added</a:t>
            </a:r>
            <a:r>
              <a:rPr lang="en-US" baseline="0" dirty="0" smtClean="0"/>
              <a:t> as a root CA, makes </a:t>
            </a:r>
            <a:r>
              <a:rPr lang="en-US" baseline="0" dirty="0" err="1" smtClean="0"/>
              <a:t>bugzilla</a:t>
            </a:r>
            <a:r>
              <a:rPr lang="en-US" baseline="0" dirty="0" smtClean="0"/>
              <a:t> request (2009)</a:t>
            </a:r>
          </a:p>
          <a:p>
            <a:endParaRPr lang="en-US" baseline="0" dirty="0" smtClean="0"/>
          </a:p>
          <a:p>
            <a:r>
              <a:rPr lang="en-US" baseline="0" dirty="0" smtClean="0"/>
              <a:t>https://</a:t>
            </a:r>
            <a:r>
              <a:rPr lang="en-US" baseline="0" dirty="0" err="1" smtClean="0"/>
              <a:t>wiki.mozilla.org</a:t>
            </a:r>
            <a:r>
              <a:rPr lang="en-US" baseline="0" dirty="0" smtClean="0"/>
              <a:t>/</a:t>
            </a:r>
            <a:r>
              <a:rPr lang="en-US" baseline="0" dirty="0" err="1" smtClean="0"/>
              <a:t>CA:How_to_apply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en.greatfire.org</a:t>
            </a:r>
            <a:r>
              <a:rPr lang="en-US" dirty="0" smtClean="0"/>
              <a:t>/blog/2014/</a:t>
            </a:r>
            <a:r>
              <a:rPr lang="en-US" dirty="0" err="1" smtClean="0"/>
              <a:t>oct</a:t>
            </a:r>
            <a:r>
              <a:rPr lang="en-US" dirty="0" smtClean="0"/>
              <a:t>/apple-and-microsoft-trust-chinese-government-protect-your-communication</a:t>
            </a:r>
          </a:p>
          <a:p>
            <a:endParaRPr lang="en-US" dirty="0" smtClean="0"/>
          </a:p>
          <a:p>
            <a:r>
              <a:rPr lang="en-US" dirty="0" smtClean="0"/>
              <a:t>Mozilla requests audit</a:t>
            </a:r>
            <a:r>
              <a:rPr lang="en-US" baseline="0" dirty="0" smtClean="0"/>
              <a:t> report, CNNIC provides it</a:t>
            </a:r>
          </a:p>
          <a:p>
            <a:endParaRPr lang="en-US" baseline="0" dirty="0" smtClean="0"/>
          </a:p>
          <a:p>
            <a:r>
              <a:rPr lang="en-US" baseline="0" dirty="0" smtClean="0"/>
              <a:t>Gets put into a processing queue</a:t>
            </a:r>
          </a:p>
          <a:p>
            <a:endParaRPr lang="en-US" baseline="0" dirty="0" smtClean="0"/>
          </a:p>
          <a:p>
            <a:r>
              <a:rPr lang="en-US" baseline="0" dirty="0" smtClean="0"/>
              <a:t>A few months later case is opened for public comment</a:t>
            </a:r>
          </a:p>
          <a:p>
            <a:endParaRPr lang="en-US" baseline="0" dirty="0" smtClean="0"/>
          </a:p>
          <a:p>
            <a:r>
              <a:rPr lang="en-US" baseline="0" dirty="0" smtClean="0"/>
              <a:t>One week, no public comment, CNNIC added to root CA list</a:t>
            </a:r>
          </a:p>
          <a:p>
            <a:endParaRPr lang="en-US" baseline="0" dirty="0" smtClean="0"/>
          </a:p>
          <a:p>
            <a:r>
              <a:rPr lang="en-US" baseline="0" dirty="0" smtClean="0"/>
              <a:t>Shit hits the fan – Chinese users claim CNNIC is controlled by the government, has been known to MITM before</a:t>
            </a:r>
          </a:p>
          <a:p>
            <a:endParaRPr lang="en-US" baseline="0" dirty="0" smtClean="0"/>
          </a:p>
          <a:p>
            <a:r>
              <a:rPr lang="en-US" baseline="0" dirty="0" smtClean="0"/>
              <a:t>No action is taken – CNNIC remains in the FF root CA list</a:t>
            </a:r>
          </a:p>
          <a:p>
            <a:endParaRPr lang="en-US" baseline="0" dirty="0" smtClean="0"/>
          </a:p>
          <a:p>
            <a:r>
              <a:rPr lang="en-US" baseline="0" dirty="0" smtClean="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Mozilla requests audit</a:t>
            </a:r>
            <a:r>
              <a:rPr lang="en-US" baseline="0" dirty="0" smtClean="0"/>
              <a:t> report, CNNIC provides it</a:t>
            </a:r>
          </a:p>
          <a:p>
            <a:endParaRPr lang="en-US" baseline="0" dirty="0" smtClean="0"/>
          </a:p>
          <a:p>
            <a:r>
              <a:rPr lang="en-US" baseline="0" dirty="0" smtClean="0"/>
              <a:t>Gets put into a processing queue</a:t>
            </a:r>
          </a:p>
          <a:p>
            <a:endParaRPr lang="en-US" baseline="0" dirty="0" smtClean="0"/>
          </a:p>
          <a:p>
            <a:r>
              <a:rPr lang="en-US" baseline="0" dirty="0" smtClean="0"/>
              <a:t>A few months later case is opened for public comment</a:t>
            </a:r>
          </a:p>
          <a:p>
            <a:endParaRPr lang="en-US" baseline="0" dirty="0" smtClean="0"/>
          </a:p>
          <a:p>
            <a:r>
              <a:rPr lang="en-US" baseline="0" dirty="0" smtClean="0"/>
              <a:t>One week, no public comment, CNNIC added to root CA list</a:t>
            </a:r>
          </a:p>
          <a:p>
            <a:endParaRPr lang="en-US" baseline="0" dirty="0" smtClean="0"/>
          </a:p>
          <a:p>
            <a:r>
              <a:rPr lang="en-US" baseline="0" dirty="0" smtClean="0"/>
              <a:t>Shit hits the fan – Chinese users claim CNNIC is controlled by the government, has been known to MITM before</a:t>
            </a:r>
          </a:p>
          <a:p>
            <a:endParaRPr lang="en-US" baseline="0" dirty="0" smtClean="0"/>
          </a:p>
          <a:p>
            <a:r>
              <a:rPr lang="en-US" baseline="0" dirty="0" smtClean="0"/>
              <a:t>No action is taken – CNNIC remains in the FF root CA list</a:t>
            </a:r>
          </a:p>
          <a:p>
            <a:endParaRPr lang="en-US" baseline="0" dirty="0" smtClean="0"/>
          </a:p>
          <a:p>
            <a:r>
              <a:rPr lang="en-US" baseline="0" dirty="0" smtClean="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Another unfortunate property of the PKI system (as it exists today) is that CAs make money from the entities they issue certs to, i.e., the entities they’re supposed to be protecting the public from. </a:t>
            </a:r>
          </a:p>
          <a:p>
            <a:endParaRPr lang="en-US" dirty="0" smtClean="0"/>
          </a:p>
          <a:p>
            <a:r>
              <a:rPr lang="en-US" dirty="0" smtClean="0"/>
              <a:t>This means</a:t>
            </a:r>
            <a:r>
              <a:rPr lang="en-US" baseline="0" dirty="0" smtClean="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22</a:t>
            </a:fld>
            <a:endParaRPr lang="en-US"/>
          </a:p>
        </p:txBody>
      </p:sp>
    </p:spTree>
    <p:extLst>
      <p:ext uri="{BB962C8B-B14F-4D97-AF65-F5344CB8AC3E}">
        <p14:creationId xmlns:p14="http://schemas.microsoft.com/office/powerpoint/2010/main" val="4098760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of course not trivial. But we still consider it a problem, because crypto won’t protect us.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25</a:t>
            </a:fld>
            <a:endParaRPr lang="en-US"/>
          </a:p>
        </p:txBody>
      </p:sp>
    </p:spTree>
    <p:extLst>
      <p:ext uri="{BB962C8B-B14F-4D97-AF65-F5344CB8AC3E}">
        <p14:creationId xmlns:p14="http://schemas.microsoft.com/office/powerpoint/2010/main" val="1955377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From </a:t>
            </a:r>
            <a:r>
              <a:rPr lang="en-US" dirty="0" smtClean="0">
                <a:hlinkClick r:id="rId3"/>
              </a:rPr>
              <a:t>http://www.cypherpunks.to/~peter/T2_Key_Management.pdf</a:t>
            </a:r>
            <a:endParaRPr lang="en-US" dirty="0" smtClean="0"/>
          </a:p>
          <a:p>
            <a:endParaRPr lang="en-US" dirty="0" smtClean="0"/>
          </a:p>
          <a:p>
            <a:r>
              <a:rPr lang="en-US" dirty="0" smtClean="0"/>
              <a:t>Here server =</a:t>
            </a:r>
            <a:r>
              <a:rPr lang="en-US" baseline="0" dirty="0" smtClean="0"/>
              <a:t> </a:t>
            </a:r>
            <a:r>
              <a:rPr lang="en-US" baseline="0" dirty="0" err="1" smtClean="0"/>
              <a:t>facebook</a:t>
            </a:r>
            <a:r>
              <a:rPr lang="en-US" baseline="0" dirty="0" smtClean="0"/>
              <a:t> (say), CA = </a:t>
            </a:r>
            <a:r>
              <a:rPr lang="en-US" baseline="0" dirty="0" err="1" smtClean="0"/>
              <a:t>DigiCert</a:t>
            </a:r>
            <a:r>
              <a:rPr lang="en-US" baseline="0" dirty="0" smtClean="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26</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Details not</a:t>
            </a:r>
            <a:r>
              <a:rPr lang="en-US" baseline="0" dirty="0" smtClean="0"/>
              <a:t> important here. </a:t>
            </a:r>
          </a:p>
          <a:p>
            <a:endParaRPr lang="en-US" baseline="0" dirty="0" smtClean="0"/>
          </a:p>
          <a:p>
            <a:r>
              <a:rPr lang="en-US" baseline="0" dirty="0" smtClean="0"/>
              <a:t>Basically the client verifies a chain of certificates starting from root CA and ending at the server you’re talking to (e.g., Facebook).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27</a:t>
            </a:fld>
            <a:endParaRPr lang="en-US"/>
          </a:p>
        </p:txBody>
      </p:sp>
    </p:spTree>
    <p:extLst>
      <p:ext uri="{BB962C8B-B14F-4D97-AF65-F5344CB8AC3E}">
        <p14:creationId xmlns:p14="http://schemas.microsoft.com/office/powerpoint/2010/main" val="201950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92205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33</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Clients are browsers, email programs, IM programs, etc.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Denial of service attack could prevent clients from learning about newly revoked 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34</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http://news.netcraft.com/archives/2013/05/13/how-certificate-revocation-doesnt-work-in-practice.html</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35</a:t>
            </a:fld>
            <a:endParaRPr lang="en-US"/>
          </a:p>
        </p:txBody>
      </p:sp>
    </p:spTree>
    <p:extLst>
      <p:ext uri="{BB962C8B-B14F-4D97-AF65-F5344CB8AC3E}">
        <p14:creationId xmlns:p14="http://schemas.microsoft.com/office/powerpoint/2010/main" val="138597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Timestamp</a:t>
            </a:r>
            <a:r>
              <a:rPr lang="en-US" baseline="0" dirty="0" smtClean="0"/>
              <a:t> may indicate when the message was signed, but can you trust it?  Lots of time may elapse between signature and use.</a:t>
            </a:r>
          </a:p>
          <a:p>
            <a:endParaRPr lang="en-US" baseline="0" dirty="0" smtClean="0"/>
          </a:p>
          <a:p>
            <a:r>
              <a:rPr lang="en-US" baseline="0" dirty="0" smtClean="0"/>
              <a:t>Received during a: All good.</a:t>
            </a:r>
          </a:p>
          <a:p>
            <a:r>
              <a:rPr lang="en-US" baseline="0" dirty="0" smtClean="0"/>
              <a:t>Received during b: Danger zone.  Want to keep short.</a:t>
            </a:r>
          </a:p>
          <a:p>
            <a:r>
              <a:rPr lang="en-US" baseline="0" dirty="0" smtClean="0"/>
              <a:t>Received during c: Safe if receiver checks for revocation.</a:t>
            </a:r>
          </a:p>
          <a:p>
            <a:r>
              <a:rPr lang="en-US" baseline="0" dirty="0" smtClean="0"/>
              <a:t>Received during d: unambiguous… expired.</a:t>
            </a:r>
          </a:p>
          <a:p>
            <a:endParaRPr lang="en-US" baseline="0" dirty="0" smtClean="0"/>
          </a:p>
          <a:p>
            <a:r>
              <a:rPr lang="en-US" baseline="0" dirty="0" smtClean="0"/>
              <a:t>Not quite so simple: </a:t>
            </a:r>
            <a:r>
              <a:rPr lang="en-US" baseline="0" dirty="0" err="1" smtClean="0"/>
              <a:t>T_compromise</a:t>
            </a:r>
            <a:r>
              <a:rPr lang="en-US" baseline="0" dirty="0" smtClean="0"/>
              <a:t> is uncertain.</a:t>
            </a:r>
          </a:p>
          <a:p>
            <a:endParaRPr lang="en-US" baseline="0" dirty="0" smtClean="0"/>
          </a:p>
          <a:p>
            <a:r>
              <a:rPr lang="en-US" baseline="0" dirty="0" smtClean="0"/>
              <a:t>Also, messages may need to be acted on far after they are signed.</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36</a:t>
            </a:fld>
            <a:endParaRPr lang="en-US"/>
          </a:p>
        </p:txBody>
      </p:sp>
    </p:spTree>
    <p:extLst>
      <p:ext uri="{BB962C8B-B14F-4D97-AF65-F5344CB8AC3E}">
        <p14:creationId xmlns:p14="http://schemas.microsoft.com/office/powerpoint/2010/main" val="1588157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(As of 2015)</a:t>
            </a:r>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37</a:t>
            </a:fld>
            <a:endParaRPr lang="en-US"/>
          </a:p>
        </p:txBody>
      </p:sp>
    </p:spTree>
    <p:extLst>
      <p:ext uri="{BB962C8B-B14F-4D97-AF65-F5344CB8AC3E}">
        <p14:creationId xmlns:p14="http://schemas.microsoft.com/office/powerpoint/2010/main" val="690626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38</a:t>
            </a:fld>
            <a:endParaRPr lang="en-US"/>
          </a:p>
        </p:txBody>
      </p:sp>
    </p:spTree>
    <p:extLst>
      <p:ext uri="{BB962C8B-B14F-4D97-AF65-F5344CB8AC3E}">
        <p14:creationId xmlns:p14="http://schemas.microsoft.com/office/powerpoint/2010/main" val="1227266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3689548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What are my trust assumptions, in other words what could the attacker have compromised?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2950197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4272363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 trust your browser, </a:t>
            </a:r>
            <a:r>
              <a:rPr lang="en-US" baseline="0" dirty="0" smtClean="0"/>
              <a:t>you need to trust your hardware and OS. You also need to be sure that you downloaded the browser securely. We can further break that down…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552781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used Internet Explorer</a:t>
            </a:r>
            <a:r>
              <a:rPr lang="en-US" baseline="0" dirty="0" smtClean="0"/>
              <a:t> to download Firefox</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33043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didn’t download IE (came with my computer), so no further recursion. But I have to trust Microsoft and Dell who I got the software and hardware from.</a:t>
            </a:r>
          </a:p>
          <a:p>
            <a:endParaRPr lang="en-US" dirty="0" smtClean="0"/>
          </a:p>
          <a:p>
            <a:r>
              <a:rPr lang="en-US" dirty="0" smtClean="0"/>
              <a:t>Don’t need the last one</a:t>
            </a:r>
            <a:r>
              <a:rPr lang="en-US" baseline="0" dirty="0" smtClean="0"/>
              <a:t> because a different type of certificate is in play. It tells me the domain belongs to Mozilla Foundation. If I know that Firefox is made by Mozilla then I’m safe. I don’t need to know what their URL is. (Extended validation, as we’ll see later. Trademark law indirectly comes into play here as well.)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16271172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Interesting side-note:</a:t>
            </a:r>
            <a:r>
              <a:rPr lang="en-US" baseline="0" dirty="0" smtClean="0"/>
              <a:t> User Account Control doesn’t allow taking a screenshot. I took this pic with my phone, hence the </a:t>
            </a:r>
            <a:r>
              <a:rPr lang="en-US" baseline="0" dirty="0" err="1" smtClean="0"/>
              <a:t>pixelation</a:t>
            </a:r>
            <a:r>
              <a:rPr lang="en-US" baseline="0" dirty="0" smtClean="0"/>
              <a:t>.</a:t>
            </a:r>
            <a:endParaRPr lang="en-US" dirty="0" smtClean="0"/>
          </a:p>
          <a:p>
            <a:endParaRPr lang="en-US" baseline="0" dirty="0" smtClean="0"/>
          </a:p>
          <a:p>
            <a:r>
              <a:rPr lang="en-US" baseline="0" dirty="0" smtClean="0"/>
              <a:t>The verification process here is analogous to Extended Validation certs, but a bit different. </a:t>
            </a:r>
          </a:p>
          <a:p>
            <a:r>
              <a:rPr lang="en-US" baseline="0" dirty="0" smtClean="0"/>
              <a:t>All OSes have something similar.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029782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1424969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these measures</a:t>
            </a:r>
            <a:r>
              <a:rPr lang="en-US" baseline="0" dirty="0" smtClean="0"/>
              <a:t> are not perfect, but these days </a:t>
            </a:r>
            <a:r>
              <a:rPr lang="en-US" baseline="0" dirty="0" err="1" smtClean="0"/>
              <a:t>typosquatting</a:t>
            </a:r>
            <a:r>
              <a:rPr lang="en-US" baseline="0" dirty="0" smtClean="0"/>
              <a:t> is not a major security risk.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80701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into the nitty gritty, here’s Chrome’s policy from the documentation at https://www.chromium.org/developers/design-documents/idn-in-google-chrome:</a:t>
            </a:r>
          </a:p>
          <a:p>
            <a:endParaRPr lang="en-US" baseline="0" dirty="0" smtClean="0"/>
          </a:p>
          <a:p>
            <a:r>
              <a:rPr lang="en-US" sz="1200" b="0" i="0" kern="1200" dirty="0" smtClean="0">
                <a:solidFill>
                  <a:schemeClr val="tx1"/>
                </a:solidFill>
                <a:effectLst/>
                <a:latin typeface="+mn-lt"/>
                <a:ea typeface="+mn-ea"/>
                <a:cs typeface="+mn-cs"/>
              </a:rPr>
              <a:t>Google Chrome decides if it should show IDN or </a:t>
            </a:r>
            <a:r>
              <a:rPr lang="en-US" sz="1200" b="0" i="0" kern="1200" dirty="0" err="1" smtClean="0">
                <a:solidFill>
                  <a:schemeClr val="tx1"/>
                </a:solidFill>
                <a:effectLst/>
                <a:latin typeface="+mn-lt"/>
                <a:ea typeface="+mn-ea"/>
                <a:cs typeface="+mn-cs"/>
              </a:rPr>
              <a:t>punycode</a:t>
            </a:r>
            <a:r>
              <a:rPr lang="en-US" sz="1200" b="0" i="0" kern="1200" dirty="0" smtClean="0">
                <a:solidFill>
                  <a:schemeClr val="tx1"/>
                </a:solidFill>
                <a:effectLst/>
                <a:latin typeface="+mn-lt"/>
                <a:ea typeface="+mn-ea"/>
                <a:cs typeface="+mn-cs"/>
              </a:rPr>
              <a:t> for each component of a hostname separately. To decide if a component should be shown in IDN form, Google Chrome uses an algorithm that depends on the languages that the user claims to understand.  On all platforms, these languages can be configured in the Google Chrome's </a:t>
            </a:r>
            <a:r>
              <a:rPr lang="en-US" sz="1200" b="0" i="0" kern="1200" dirty="0" smtClean="0">
                <a:solidFill>
                  <a:schemeClr val="tx1"/>
                </a:solidFill>
                <a:effectLst/>
                <a:latin typeface="+mn-lt"/>
                <a:ea typeface="+mn-ea"/>
                <a:cs typeface="+mn-cs"/>
                <a:hlinkClick r:id="rId3" tooltip="Fonts and Languages dialog"/>
              </a:rPr>
              <a:t>Fonts and Languages dialog</a:t>
            </a:r>
            <a:r>
              <a:rPr lang="en-US" sz="1200" b="0" i="0" kern="1200" dirty="0" smtClean="0">
                <a:solidFill>
                  <a:schemeClr val="tx1"/>
                </a:solidFill>
                <a:effectLst/>
                <a:latin typeface="+mn-lt"/>
                <a:ea typeface="+mn-ea"/>
                <a:cs typeface="+mn-cs"/>
              </a:rPr>
              <a:t>. On Mac OS X, they used to be derived from the system language, but  not any more. The algorithm is:</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Build the set of characters in the component.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If that set contains at least one </a:t>
            </a:r>
            <a:r>
              <a:rPr lang="en-US" sz="1200" b="0" i="0" kern="1200" dirty="0" smtClean="0">
                <a:solidFill>
                  <a:schemeClr val="tx1"/>
                </a:solidFill>
                <a:effectLst/>
                <a:latin typeface="+mn-lt"/>
                <a:ea typeface="+mn-ea"/>
                <a:cs typeface="+mn-cs"/>
                <a:hlinkClick r:id="rId4" tooltip="blacklisted character"/>
              </a:rPr>
              <a:t>blacklisted character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punycode</a:t>
            </a:r>
            <a:r>
              <a:rPr lang="en-US" sz="1200" b="0" i="0" kern="1200" dirty="0" smtClean="0">
                <a:solidFill>
                  <a:schemeClr val="tx1"/>
                </a:solidFill>
                <a:effectLst/>
                <a:latin typeface="+mn-lt"/>
                <a:ea typeface="+mn-ea"/>
                <a:cs typeface="+mn-cs"/>
              </a:rPr>
              <a:t> is displayed.</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If the language list is empty, the component is displayed in IDN form exactly if it contains only characters used in a single language and the following steps are skipped.</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The characters 0-9, +, -, [, ], _, and the space character are removed from the set.</a:t>
            </a: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If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the remaining characters belong to a </a:t>
            </a:r>
            <a:r>
              <a:rPr lang="en-US" sz="1200" b="0" i="1" kern="1200" dirty="0" smtClean="0">
                <a:solidFill>
                  <a:schemeClr val="tx1"/>
                </a:solidFill>
                <a:effectLst/>
                <a:latin typeface="+mn-lt"/>
                <a:ea typeface="+mn-ea"/>
                <a:cs typeface="+mn-cs"/>
              </a:rPr>
              <a:t>single</a:t>
            </a:r>
            <a:r>
              <a:rPr lang="en-US" sz="1200" b="0" i="0" kern="1200" dirty="0" smtClean="0">
                <a:solidFill>
                  <a:schemeClr val="tx1"/>
                </a:solidFill>
                <a:effectLst/>
                <a:latin typeface="+mn-lt"/>
                <a:ea typeface="+mn-ea"/>
                <a:cs typeface="+mn-cs"/>
              </a:rPr>
              <a:t> of the languages in the language list as described below, the IDN form is displayed. Otherwise </a:t>
            </a:r>
            <a:r>
              <a:rPr lang="en-US" sz="1200" b="0" i="0" kern="1200" dirty="0" err="1" smtClean="0">
                <a:solidFill>
                  <a:schemeClr val="tx1"/>
                </a:solidFill>
                <a:effectLst/>
                <a:latin typeface="+mn-lt"/>
                <a:ea typeface="+mn-ea"/>
                <a:cs typeface="+mn-cs"/>
              </a:rPr>
              <a:t>punycode</a:t>
            </a:r>
            <a:r>
              <a:rPr lang="en-US" sz="1200" b="0" i="0" kern="1200" dirty="0" smtClean="0">
                <a:solidFill>
                  <a:schemeClr val="tx1"/>
                </a:solidFill>
                <a:effectLst/>
                <a:latin typeface="+mn-lt"/>
                <a:ea typeface="+mn-ea"/>
                <a:cs typeface="+mn-cs"/>
              </a:rPr>
              <a:t> is shown.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4013149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hlinkClick r:id="rId3"/>
              </a:rPr>
              <a:t>http://www.cs.utexas.edu/~shmat/shmat_ccs12.pdf</a:t>
            </a:r>
            <a:endParaRPr lang="en-US" dirty="0" smtClean="0"/>
          </a:p>
          <a:p>
            <a:endParaRPr lang="en-US" dirty="0" smtClean="0"/>
          </a:p>
          <a:p>
            <a:r>
              <a:rPr lang="en-US" dirty="0" smtClean="0"/>
              <a:t>How did the authors get an SSL cert for that domain? Well anyone can get a Domain Validation cert for any</a:t>
            </a:r>
            <a:r>
              <a:rPr lang="en-US" baseline="0" dirty="0" smtClean="0"/>
              <a:t> domain they own. There are no restrictions, no criteria other than being in possession of the domain. This is not a bug. </a:t>
            </a:r>
          </a:p>
          <a:p>
            <a:endParaRPr lang="en-US" baseline="0" dirty="0" smtClean="0"/>
          </a:p>
          <a:p>
            <a:r>
              <a:rPr lang="en-US" baseline="0" dirty="0" smtClean="0"/>
              <a:t>The bug is that SSL cert validation software doesn’t check if the cert that the server is providing is actually for its own domain or for a totally different domain.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49</a:t>
            </a:fld>
            <a:endParaRPr lang="en-US"/>
          </a:p>
        </p:txBody>
      </p:sp>
    </p:spTree>
    <p:extLst>
      <p:ext uri="{BB962C8B-B14F-4D97-AF65-F5344CB8AC3E}">
        <p14:creationId xmlns:p14="http://schemas.microsoft.com/office/powerpoint/2010/main" val="4251802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Firefox comes baked-in with </a:t>
            </a:r>
            <a:r>
              <a:rPr lang="en-US" dirty="0" err="1" smtClean="0"/>
              <a:t>DigiCert’s</a:t>
            </a:r>
            <a:r>
              <a:rPr lang="en-US" dirty="0" smtClean="0"/>
              <a:t> public</a:t>
            </a:r>
            <a:r>
              <a:rPr lang="en-US" baseline="0" dirty="0" smtClean="0"/>
              <a:t> key. </a:t>
            </a:r>
            <a:r>
              <a:rPr lang="en-US" baseline="0" dirty="0" smtClean="0">
                <a:sym typeface="Wingdings" panose="05000000000000000000" pitchFamily="2" charset="2"/>
              </a:rPr>
              <a:t> Trust anchor or root of trust.</a:t>
            </a:r>
            <a:endParaRPr lang="en-US" baseline="0" dirty="0" smtClean="0"/>
          </a:p>
          <a:p>
            <a:r>
              <a:rPr lang="en-US" baseline="0" dirty="0" smtClean="0"/>
              <a:t>We’ll ignore the fact that there are two levels of </a:t>
            </a:r>
            <a:r>
              <a:rPr lang="en-US" baseline="0" dirty="0" err="1" smtClean="0"/>
              <a:t>DigiCert</a:t>
            </a:r>
            <a:r>
              <a:rPr lang="en-US" baseline="0" dirty="0" smtClean="0"/>
              <a:t>, treat them as one.</a:t>
            </a:r>
          </a:p>
          <a:p>
            <a:endParaRPr lang="en-US" baseline="0" dirty="0" smtClean="0"/>
          </a:p>
          <a:p>
            <a:r>
              <a:rPr lang="en-US" baseline="0" dirty="0" smtClean="0"/>
              <a:t>Theoretically the hierarchy can be arbitrarily deep.</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1390604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sym typeface="Wingdings" panose="05000000000000000000" pitchFamily="2" charset="2"/>
              </a:rPr>
              <a:t>If any of these boxes/assumptions fails,</a:t>
            </a:r>
            <a:r>
              <a:rPr lang="en-US" baseline="0" dirty="0" smtClean="0">
                <a:sym typeface="Wingdings" panose="05000000000000000000" pitchFamily="2" charset="2"/>
              </a:rPr>
              <a:t> </a:t>
            </a:r>
            <a:r>
              <a:rPr lang="en-US" dirty="0" smtClean="0">
                <a:sym typeface="Wingdings" panose="05000000000000000000" pitchFamily="2" charset="2"/>
              </a:rPr>
              <a:t>I could be entering my password into a phishing site (or a</a:t>
            </a:r>
            <a:r>
              <a:rPr lang="en-US" baseline="0" dirty="0" smtClean="0">
                <a:sym typeface="Wingdings" panose="05000000000000000000" pitchFamily="2" charset="2"/>
              </a:rPr>
              <a:t> man-in-the-middle</a:t>
            </a:r>
            <a:r>
              <a:rPr lang="en-US" dirty="0" smtClean="0">
                <a:sym typeface="Wingdings" panose="05000000000000000000" pitchFamily="2" charset="2"/>
              </a:rPr>
              <a:t>).</a:t>
            </a:r>
          </a:p>
          <a:p>
            <a:endParaRPr lang="en-US" dirty="0" smtClean="0">
              <a:sym typeface="Wingdings" panose="05000000000000000000" pitchFamily="2" charset="2"/>
            </a:endParaRPr>
          </a:p>
          <a:p>
            <a:r>
              <a:rPr lang="en-US" dirty="0" smtClean="0">
                <a:sym typeface="Wingdings" panose="05000000000000000000" pitchFamily="2" charset="2"/>
              </a:rPr>
              <a:t>Orange boxes are roots of trust.</a:t>
            </a:r>
            <a:r>
              <a:rPr lang="en-US" baseline="0" dirty="0" smtClean="0">
                <a:sym typeface="Wingdings" panose="05000000000000000000" pitchFamily="2" charset="2"/>
              </a:rPr>
              <a:t> This is an inverted tree. The leaves here are actually the roots (anchors) of trust. We can’t further reduce the trust assumption. e.g., I either trust Mozilla or I don’t.</a:t>
            </a:r>
          </a:p>
          <a:p>
            <a:endParaRPr lang="en-US" baseline="0" dirty="0" smtClean="0">
              <a:sym typeface="Wingdings" panose="05000000000000000000" pitchFamily="2" charset="2"/>
            </a:endParaRPr>
          </a:p>
          <a:p>
            <a:r>
              <a:rPr lang="en-US" baseline="0" dirty="0" smtClean="0">
                <a:sym typeface="Wingdings" panose="05000000000000000000" pitchFamily="2" charset="2"/>
              </a:rPr>
              <a:t>We could either consider </a:t>
            </a:r>
            <a:r>
              <a:rPr lang="en-US" baseline="0" dirty="0" err="1" smtClean="0">
                <a:sym typeface="Wingdings" panose="05000000000000000000" pitchFamily="2" charset="2"/>
              </a:rPr>
              <a:t>DigiCert</a:t>
            </a:r>
            <a:r>
              <a:rPr lang="en-US" baseline="0" dirty="0" smtClean="0">
                <a:sym typeface="Wingdings" panose="05000000000000000000" pitchFamily="2" charset="2"/>
              </a:rPr>
              <a:t> a root of trust we could say that we only trust </a:t>
            </a:r>
            <a:r>
              <a:rPr lang="en-US" baseline="0" dirty="0" err="1" smtClean="0">
                <a:sym typeface="Wingdings" panose="05000000000000000000" pitchFamily="2" charset="2"/>
              </a:rPr>
              <a:t>DigiCert</a:t>
            </a:r>
            <a:r>
              <a:rPr lang="en-US" baseline="0" dirty="0" smtClean="0">
                <a:sym typeface="Wingdings" panose="05000000000000000000" pitchFamily="2" charset="2"/>
              </a:rPr>
              <a:t> because Firefox trusts it. In the latter interpretation we’d expand the CA nodes until we’re left with only browser vendors, OS vendors, and hardware vendors.</a:t>
            </a:r>
          </a:p>
          <a:p>
            <a:endParaRPr lang="en-US" baseline="0" dirty="0" smtClean="0">
              <a:sym typeface="Wingdings" panose="05000000000000000000" pitchFamily="2" charset="2"/>
            </a:endParaRPr>
          </a:p>
          <a:p>
            <a:r>
              <a:rPr lang="en-US" baseline="0" dirty="0" smtClean="0">
                <a:sym typeface="Wingdings" panose="05000000000000000000" pitchFamily="2" charset="2"/>
              </a:rPr>
              <a:t>Note that the CA in the bottom node is trusted by the OS (which has its own store of root certificates), and need not be trusted by a browser.</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51</a:t>
            </a:fld>
            <a:endParaRPr lang="en-US"/>
          </a:p>
        </p:txBody>
      </p:sp>
    </p:spTree>
    <p:extLst>
      <p:ext uri="{BB962C8B-B14F-4D97-AF65-F5344CB8AC3E}">
        <p14:creationId xmlns:p14="http://schemas.microsoft.com/office/powerpoint/2010/main" val="2110555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039269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This is perhaps the main achievement of crypto in Internet security. You have to trust the software you’re running, and the party you’re talking to at the other end (e.g., you can’t protect yourself from Facebook selling your password to someone else). But crypto ensures that it’s irrelevant if the nodes in the network in between are malicious. At best they can cause a Denial of Service.</a:t>
            </a:r>
          </a:p>
          <a:p>
            <a:endParaRPr lang="en-US" baseline="0" dirty="0" smtClean="0"/>
          </a:p>
          <a:p>
            <a:r>
              <a:rPr lang="en-US" baseline="0" dirty="0" smtClean="0"/>
              <a:t>(Well, subject to some assumptions, which we’ll see next.)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Authenticated D-H KE and RSA-KE are both fine. D-H additionally offers forward secrecy, but that’s not relevant to this discussion.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128106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Out of date</a:t>
            </a:r>
            <a:r>
              <a:rPr lang="en-US" baseline="0" dirty="0" smtClean="0"/>
              <a:t> </a:t>
            </a:r>
            <a:r>
              <a:rPr lang="en-US" dirty="0" smtClean="0"/>
              <a:t>in two important respects: we have multiple roots, and the</a:t>
            </a:r>
            <a:r>
              <a:rPr lang="en-US" baseline="0" dirty="0" smtClean="0"/>
              <a:t> </a:t>
            </a:r>
            <a:r>
              <a:rPr lang="en-US" dirty="0" smtClean="0"/>
              <a:t>hierarchy</a:t>
            </a:r>
            <a:r>
              <a:rPr lang="en-US" baseline="0" dirty="0" smtClean="0"/>
              <a:t> has (mostly) collapsed</a:t>
            </a:r>
            <a:r>
              <a:rPr lang="en-US" dirty="0" smtClean="0"/>
              <a:t>. </a:t>
            </a:r>
          </a:p>
          <a:p>
            <a:endParaRPr lang="en-US" dirty="0" smtClean="0"/>
          </a:p>
          <a:p>
            <a:r>
              <a:rPr lang="en-US" dirty="0" smtClean="0"/>
              <a:t>(Hierarchy</a:t>
            </a:r>
            <a:r>
              <a:rPr lang="en-US" baseline="0" dirty="0" smtClean="0"/>
              <a:t> can still technically be deep, but rarely happens in practice.</a:t>
            </a:r>
            <a:r>
              <a:rPr lang="en-US" dirty="0" smtClean="0"/>
              <a:t>)</a:t>
            </a:r>
          </a:p>
          <a:p>
            <a:endParaRPr lang="en-US" dirty="0" smtClean="0"/>
          </a:p>
          <a:p>
            <a:r>
              <a:rPr lang="en-US" dirty="0" smtClean="0"/>
              <a:t>What’s an example</a:t>
            </a:r>
            <a:r>
              <a:rPr lang="en-US" baseline="0" dirty="0" smtClean="0"/>
              <a:t> of a root CA we saw so far? </a:t>
            </a:r>
            <a:r>
              <a:rPr lang="en-US" baseline="0" dirty="0" err="1" smtClean="0"/>
              <a:t>DigiCert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a:t>
            </a:r>
            <a:r>
              <a:rPr lang="en-US" baseline="0" dirty="0" smtClean="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doesn’t Gmail get an EV cert? </a:t>
            </a:r>
            <a:endParaRPr lang="en-US" dirty="0" smtClean="0"/>
          </a:p>
          <a:p>
            <a:endParaRPr lang="en-US" dirty="0" smtClean="0"/>
          </a:p>
          <a:p>
            <a:r>
              <a:rPr lang="en-US" sz="1200" u="sng" kern="1200" dirty="0" smtClean="0">
                <a:solidFill>
                  <a:schemeClr val="tx1"/>
                </a:solidFill>
                <a:latin typeface="+mn-lt"/>
                <a:ea typeface="+mn-ea"/>
                <a:cs typeface="+mn-cs"/>
              </a:rPr>
              <a:t>http://</a:t>
            </a:r>
            <a:r>
              <a:rPr lang="en-US" sz="1200" u="sng" kern="1200" dirty="0" err="1" smtClean="0">
                <a:solidFill>
                  <a:schemeClr val="tx1"/>
                </a:solidFill>
                <a:latin typeface="+mn-lt"/>
                <a:ea typeface="+mn-ea"/>
                <a:cs typeface="+mn-cs"/>
              </a:rPr>
              <a:t>security.stackexchange.com</a:t>
            </a:r>
            <a:r>
              <a:rPr lang="en-US" sz="1200" u="sng" kern="1200" dirty="0" smtClean="0">
                <a:solidFill>
                  <a:schemeClr val="tx1"/>
                </a:solidFill>
                <a:latin typeface="+mn-lt"/>
                <a:ea typeface="+mn-ea"/>
                <a:cs typeface="+mn-cs"/>
              </a:rPr>
              <a:t>/questions/52387/does-</a:t>
            </a:r>
            <a:r>
              <a:rPr lang="en-US" sz="1200" u="sng" kern="1200" dirty="0" err="1" smtClean="0">
                <a:solidFill>
                  <a:schemeClr val="tx1"/>
                </a:solidFill>
                <a:latin typeface="+mn-lt"/>
                <a:ea typeface="+mn-ea"/>
                <a:cs typeface="+mn-cs"/>
              </a:rPr>
              <a:t>google</a:t>
            </a:r>
            <a:r>
              <a:rPr lang="en-US" sz="1200" u="sng" kern="1200" dirty="0" smtClean="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Average user won’t notice</a:t>
            </a:r>
            <a:r>
              <a:rPr lang="en-US" baseline="0" dirty="0" smtClean="0"/>
              <a:t>, which is a problem, but it’s still useful</a:t>
            </a:r>
          </a:p>
          <a:p>
            <a:endParaRPr lang="en-US" baseline="0" dirty="0" smtClean="0"/>
          </a:p>
          <a:p>
            <a:r>
              <a:rPr lang="en-US" baseline="0" dirty="0" smtClean="0"/>
              <a:t>-- helps protect high risk, educated users</a:t>
            </a:r>
          </a:p>
          <a:p>
            <a:r>
              <a:rPr lang="en-US" baseline="0" dirty="0" smtClean="0"/>
              <a:t>-- as long as the infrastructure is in place, software can later evolve to more strongly warn the user when entering credentials into insecure sites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7193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Lucida Sans" panose="020B0602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B15BD7-65A2-4165-A996-BA1F5B78A940}"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478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A3EDDA-762F-4A6B-BA54-11C0EC03CE63}"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815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F61116-0E12-476C-8B5C-786A072B6564}"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074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3F75F1D-9F1E-43CE-AA82-6F75AD63F2F4}"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6832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75D2D2F1-ECF3-4787-B98A-F82908339B72}"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802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C452EDD-847C-4D7C-B73E-9BD3F046FEE8}"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lstStyle>
            <a:lvl1pPr algn="l">
              <a:defRPr b="0">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lumMod val="65000"/>
                </a:schemeClr>
              </a:buClr>
              <a:defRPr>
                <a:latin typeface="Lucida Sans" panose="020B0602030504020204" pitchFamily="34" charset="0"/>
              </a:defRPr>
            </a:lvl1pPr>
            <a:lvl2pPr>
              <a:buClr>
                <a:schemeClr val="bg1">
                  <a:lumMod val="65000"/>
                </a:schemeClr>
              </a:buClr>
              <a:defRPr>
                <a:latin typeface="Lucida Sans" panose="020B0602030504020204" pitchFamily="34" charset="0"/>
              </a:defRPr>
            </a:lvl2pPr>
            <a:lvl3pPr>
              <a:buClr>
                <a:schemeClr val="bg1">
                  <a:lumMod val="65000"/>
                </a:schemeClr>
              </a:buClr>
              <a:defRPr>
                <a:latin typeface="Lucida Sans" panose="020B0602030504020204" pitchFamily="34" charset="0"/>
              </a:defRPr>
            </a:lvl3pPr>
            <a:lvl4pPr>
              <a:buClr>
                <a:schemeClr val="bg1">
                  <a:lumMod val="65000"/>
                </a:schemeClr>
              </a:buClr>
              <a:defRPr>
                <a:latin typeface="Lucida Sans" panose="020B0602030504020204" pitchFamily="34" charset="0"/>
              </a:defRPr>
            </a:lvl4pPr>
            <a:lvl5pPr>
              <a:buClr>
                <a:schemeClr val="bg1">
                  <a:lumMod val="65000"/>
                </a:schemeClr>
              </a:buCl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A69525-40C3-4827-86BB-74544BB719E9}"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0"/>
            <a:ext cx="28448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671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0"/>
            <a:ext cx="103632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364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25411-B1D0-4819-8BFC-D833352C3F29}" type="datetime1">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102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E1ED20-30E6-4C1D-9BD0-063D3FF72B02}" type="datetime1">
              <a:rPr lang="en-US" smtClean="0"/>
              <a:t>10/5/16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818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FBE0FB-7373-42E5-85E5-C5FC4894998B}" type="datetime1">
              <a:rPr lang="en-US" smtClean="0"/>
              <a:t>10/5/16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405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C2DB3-9EDF-4FF4-A548-8B69EC39CD0B}" type="datetime1">
              <a:rPr lang="en-US" smtClean="0"/>
              <a:t>10/5/16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78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017F16-CF92-4702-BA05-4FA2ECA301A7}" type="datetime1">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1915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effectLst/>
                <a:latin typeface="Lucida Sans" panose="020B060203050402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Lucida Sans" panose="020B0602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2E4F9-0045-4447-A477-1D96E955E16D}" type="datetime1">
              <a:rPr lang="en-US" smtClean="0"/>
              <a:t>10/5/16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3614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ln>
            <a:noFill/>
          </a:ln>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CD1A9-E9B6-433B-A64B-5BF51DF50561}" type="datetime1">
              <a:rPr lang="en-US" smtClean="0"/>
              <a:t>10/5/16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632668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63" r:id="rId14"/>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effectLst/>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Public Key Infrastructure</a:t>
            </a:r>
            <a:br>
              <a:rPr lang="en-US" dirty="0" smtClean="0"/>
            </a:br>
            <a:r>
              <a:rPr lang="en-US" dirty="0" smtClean="0"/>
              <a:t>COS 432: Information Security</a:t>
            </a:r>
            <a:br>
              <a:rPr lang="en-US" dirty="0" smtClean="0"/>
            </a:b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5996742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Concerns</a:t>
            </a:r>
            <a:endParaRPr lang="en-US" dirty="0"/>
          </a:p>
        </p:txBody>
      </p:sp>
      <p:sp>
        <p:nvSpPr>
          <p:cNvPr id="3" name="Content Placeholder 2"/>
          <p:cNvSpPr>
            <a:spLocks noGrp="1"/>
          </p:cNvSpPr>
          <p:nvPr>
            <p:ph idx="1"/>
          </p:nvPr>
        </p:nvSpPr>
        <p:spPr/>
        <p:txBody>
          <a:bodyPr/>
          <a:lstStyle/>
          <a:p>
            <a:r>
              <a:rPr lang="en-US" dirty="0" smtClean="0"/>
              <a:t>Which CAs are trusted?</a:t>
            </a:r>
          </a:p>
          <a:p>
            <a:r>
              <a:rPr lang="en-US" dirty="0" smtClean="0"/>
              <a:t>What is a certificate’s intended use?</a:t>
            </a:r>
          </a:p>
          <a:p>
            <a:r>
              <a:rPr lang="en-US" dirty="0" smtClean="0"/>
              <a:t>How trustworthy is a given CA?</a:t>
            </a:r>
          </a:p>
          <a:p>
            <a:endParaRPr lang="en-US" dirty="0"/>
          </a:p>
          <a:p>
            <a:r>
              <a:rPr lang="en-US" b="1" dirty="0" smtClean="0"/>
              <a:t>Insight: </a:t>
            </a:r>
            <a:r>
              <a:rPr lang="en-US" dirty="0" smtClean="0"/>
              <a:t>Every function that requires a certificate should have its own PKI (</a:t>
            </a:r>
            <a:r>
              <a:rPr lang="en-US" dirty="0" err="1" smtClean="0"/>
              <a:t>Bellovin</a:t>
            </a:r>
            <a:r>
              <a:rPr lang="en-US" dirty="0" smtClean="0"/>
              <a:t>)</a:t>
            </a:r>
          </a:p>
          <a:p>
            <a:pPr lvl="1"/>
            <a:r>
              <a:rPr lang="en-US" dirty="0" smtClean="0"/>
              <a:t>If the CA is authoritative for the namespace concerned, then many of the complexities of managing a PKI go away</a:t>
            </a:r>
            <a:endParaRPr lang="en-US" dirty="0"/>
          </a:p>
        </p:txBody>
      </p:sp>
    </p:spTree>
    <p:extLst>
      <p:ext uri="{BB962C8B-B14F-4D97-AF65-F5344CB8AC3E}">
        <p14:creationId xmlns:p14="http://schemas.microsoft.com/office/powerpoint/2010/main" val="19914160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Signed Certificate</a:t>
            </a:r>
            <a:endParaRPr lang="en-US" dirty="0"/>
          </a:p>
        </p:txBody>
      </p:sp>
      <p:pic>
        <p:nvPicPr>
          <p:cNvPr id="3" name="Picture 2"/>
          <p:cNvPicPr>
            <a:picLocks noChangeAspect="1"/>
          </p:cNvPicPr>
          <p:nvPr/>
        </p:nvPicPr>
        <p:blipFill>
          <a:blip r:embed="rId2"/>
          <a:stretch>
            <a:fillRect/>
          </a:stretch>
        </p:blipFill>
        <p:spPr>
          <a:xfrm>
            <a:off x="4191000" y="1393062"/>
            <a:ext cx="4914900" cy="5236338"/>
          </a:xfrm>
          <a:prstGeom prst="rect">
            <a:avLst/>
          </a:prstGeom>
        </p:spPr>
      </p:pic>
    </p:spTree>
    <p:extLst>
      <p:ext uri="{BB962C8B-B14F-4D97-AF65-F5344CB8AC3E}">
        <p14:creationId xmlns:p14="http://schemas.microsoft.com/office/powerpoint/2010/main" val="10438628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Two Types of Certificates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Domain Validation</a:t>
            </a:r>
          </a:p>
          <a:p>
            <a:pPr lvl="1"/>
            <a:r>
              <a:rPr lang="en-US" dirty="0" smtClean="0"/>
              <a:t>Binding between domain name and public key</a:t>
            </a:r>
          </a:p>
          <a:p>
            <a:pPr lvl="1"/>
            <a:endParaRPr lang="en-US" dirty="0"/>
          </a:p>
          <a:p>
            <a:pPr marL="0" indent="0">
              <a:buNone/>
            </a:pPr>
            <a:r>
              <a:rPr lang="en-US" dirty="0" smtClean="0"/>
              <a:t>Extended Validation (higher assurance)</a:t>
            </a:r>
          </a:p>
          <a:p>
            <a:pPr lvl="1"/>
            <a:r>
              <a:rPr lang="en-US" dirty="0" smtClean="0"/>
              <a:t>Binding between company/entity name and public key</a:t>
            </a:r>
            <a:endParaRPr lang="en-US" dirty="0"/>
          </a:p>
        </p:txBody>
      </p:sp>
    </p:spTree>
    <p:extLst>
      <p:ext uri="{BB962C8B-B14F-4D97-AF65-F5344CB8AC3E}">
        <p14:creationId xmlns:p14="http://schemas.microsoft.com/office/powerpoint/2010/main" val="36346351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Validation Certificates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r>
              <a:rPr lang="en-US" dirty="0" smtClean="0"/>
              <a:t>Usually Automated</a:t>
            </a:r>
          </a:p>
          <a:p>
            <a:endParaRPr lang="en-US" dirty="0" smtClean="0"/>
          </a:p>
          <a:p>
            <a:r>
              <a:rPr lang="en-US" dirty="0" smtClean="0"/>
              <a:t>Email-Based</a:t>
            </a:r>
          </a:p>
          <a:p>
            <a:pPr lvl="1"/>
            <a:r>
              <a:rPr lang="en-US" dirty="0" smtClean="0"/>
              <a:t>But email is not secure!</a:t>
            </a:r>
          </a:p>
          <a:p>
            <a:pPr lvl="1"/>
            <a:r>
              <a:rPr lang="en-US" dirty="0" smtClean="0"/>
              <a:t>Still it raises the attacker’s bar</a:t>
            </a:r>
            <a:endParaRPr lang="en-US"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 t="-5"/>
          <a:stretch/>
        </p:blipFill>
        <p:spPr bwMode="auto">
          <a:xfrm>
            <a:off x="3429001" y="1676400"/>
            <a:ext cx="5403273" cy="118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980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Extended Validation</a:t>
            </a:r>
            <a:br>
              <a:rPr lang="en-US" dirty="0" smtClean="0"/>
            </a:br>
            <a:r>
              <a:rPr lang="en-US" dirty="0" smtClean="0"/>
              <a:t>Certificates</a:t>
            </a:r>
            <a:endParaRPr lang="en-US" dirty="0"/>
          </a:p>
        </p:txBody>
      </p:sp>
      <p:pic>
        <p:nvPicPr>
          <p:cNvPr id="3" name="Picture 2"/>
          <p:cNvPicPr>
            <a:picLocks noChangeAspect="1"/>
          </p:cNvPicPr>
          <p:nvPr/>
        </p:nvPicPr>
        <p:blipFill>
          <a:blip r:embed="rId3"/>
          <a:stretch>
            <a:fillRect/>
          </a:stretch>
        </p:blipFill>
        <p:spPr>
          <a:xfrm>
            <a:off x="8104" y="2209800"/>
            <a:ext cx="7110889" cy="1600200"/>
          </a:xfrm>
          <a:prstGeom prst="rect">
            <a:avLst/>
          </a:prstGeom>
        </p:spPr>
      </p:pic>
      <p:pic>
        <p:nvPicPr>
          <p:cNvPr id="4" name="Picture 3"/>
          <p:cNvPicPr>
            <a:picLocks noChangeAspect="1"/>
          </p:cNvPicPr>
          <p:nvPr/>
        </p:nvPicPr>
        <p:blipFill>
          <a:blip r:embed="rId4"/>
          <a:stretch>
            <a:fillRect/>
          </a:stretch>
        </p:blipFill>
        <p:spPr>
          <a:xfrm>
            <a:off x="6893150" y="-32511"/>
            <a:ext cx="5298850" cy="6858000"/>
          </a:xfrm>
          <a:prstGeom prst="rect">
            <a:avLst/>
          </a:prstGeom>
        </p:spPr>
      </p:pic>
    </p:spTree>
    <p:extLst>
      <p:ext uri="{BB962C8B-B14F-4D97-AF65-F5344CB8AC3E}">
        <p14:creationId xmlns:p14="http://schemas.microsoft.com/office/powerpoint/2010/main" val="1141014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582400" cy="1143000"/>
          </a:xfrm>
        </p:spPr>
        <p:txBody>
          <a:bodyPr>
            <a:normAutofit/>
          </a:bodyPr>
          <a:lstStyle/>
          <a:p>
            <a:r>
              <a:rPr lang="en-US" dirty="0" smtClean="0"/>
              <a:t>Notice the URL bar</a:t>
            </a:r>
            <a:endParaRPr lang="en-US" dirty="0"/>
          </a:p>
        </p:txBody>
      </p:sp>
      <p:sp>
        <p:nvSpPr>
          <p:cNvPr id="4" name="TextBox 3"/>
          <p:cNvSpPr txBox="1"/>
          <p:nvPr/>
        </p:nvSpPr>
        <p:spPr>
          <a:xfrm>
            <a:off x="2133600" y="1905000"/>
            <a:ext cx="1228221" cy="400110"/>
          </a:xfrm>
          <a:prstGeom prst="rect">
            <a:avLst/>
          </a:prstGeom>
          <a:noFill/>
        </p:spPr>
        <p:txBody>
          <a:bodyPr wrap="none" rtlCol="0">
            <a:spAutoFit/>
          </a:bodyPr>
          <a:lstStyle/>
          <a:p>
            <a:r>
              <a:rPr lang="en-US" sz="2000" dirty="0" smtClean="0">
                <a:latin typeface="Lucida Sans" panose="020B0602030504020204" pitchFamily="34" charset="0"/>
              </a:rPr>
              <a:t>Insecure</a:t>
            </a:r>
          </a:p>
        </p:txBody>
      </p:sp>
      <p:sp>
        <p:nvSpPr>
          <p:cNvPr id="6" name="TextBox 5"/>
          <p:cNvSpPr txBox="1"/>
          <p:nvPr/>
        </p:nvSpPr>
        <p:spPr>
          <a:xfrm>
            <a:off x="923333" y="2468935"/>
            <a:ext cx="2438488" cy="400110"/>
          </a:xfrm>
          <a:prstGeom prst="rect">
            <a:avLst/>
          </a:prstGeom>
          <a:noFill/>
        </p:spPr>
        <p:txBody>
          <a:bodyPr wrap="none" rtlCol="0">
            <a:spAutoFit/>
          </a:bodyPr>
          <a:lstStyle/>
          <a:p>
            <a:r>
              <a:rPr lang="en-US" sz="2000" dirty="0" smtClean="0">
                <a:latin typeface="Lucida Sans" panose="020B0602030504020204" pitchFamily="34" charset="0"/>
              </a:rPr>
              <a:t>Domain validation</a:t>
            </a:r>
          </a:p>
        </p:txBody>
      </p:sp>
      <p:sp>
        <p:nvSpPr>
          <p:cNvPr id="8" name="TextBox 7"/>
          <p:cNvSpPr txBox="1"/>
          <p:nvPr/>
        </p:nvSpPr>
        <p:spPr>
          <a:xfrm>
            <a:off x="724561" y="3032870"/>
            <a:ext cx="2637260" cy="400110"/>
          </a:xfrm>
          <a:prstGeom prst="rect">
            <a:avLst/>
          </a:prstGeom>
          <a:noFill/>
        </p:spPr>
        <p:txBody>
          <a:bodyPr wrap="none" rtlCol="0">
            <a:spAutoFit/>
          </a:bodyPr>
          <a:lstStyle/>
          <a:p>
            <a:r>
              <a:rPr lang="en-US" sz="2000" dirty="0" smtClean="0">
                <a:latin typeface="Lucida Sans" panose="020B0602030504020204" pitchFamily="34" charset="0"/>
              </a:rPr>
              <a:t>Extended validation</a:t>
            </a:r>
          </a:p>
        </p:txBody>
      </p:sp>
      <p:grpSp>
        <p:nvGrpSpPr>
          <p:cNvPr id="10" name="Group 9"/>
          <p:cNvGrpSpPr/>
          <p:nvPr/>
        </p:nvGrpSpPr>
        <p:grpSpPr>
          <a:xfrm>
            <a:off x="3329800" y="1869557"/>
            <a:ext cx="8189429" cy="1771650"/>
            <a:chOff x="3367239" y="3200400"/>
            <a:chExt cx="8189429" cy="1771650"/>
          </a:xfrm>
        </p:grpSpPr>
        <p:grpSp>
          <p:nvGrpSpPr>
            <p:cNvPr id="5" name="Group 4"/>
            <p:cNvGrpSpPr/>
            <p:nvPr/>
          </p:nvGrpSpPr>
          <p:grpSpPr>
            <a:xfrm>
              <a:off x="3367239" y="3200400"/>
              <a:ext cx="8189429" cy="1771650"/>
              <a:chOff x="2057400" y="3200400"/>
              <a:chExt cx="8189429" cy="1771650"/>
            </a:xfrm>
          </p:grpSpPr>
          <p:pic>
            <p:nvPicPr>
              <p:cNvPr id="12290" name="Picture 2" descr="https://ftt-uploads.s3.amazonaws.com/browser-ssl-ui-comparis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3200400"/>
                <a:ext cx="8189429" cy="17716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150939" y="3757246"/>
                <a:ext cx="7672388" cy="485775"/>
              </a:xfrm>
              <a:prstGeom prst="rect">
                <a:avLst/>
              </a:prstGeom>
            </p:spPr>
          </p:pic>
        </p:grpSp>
        <p:pic>
          <p:nvPicPr>
            <p:cNvPr id="9" name="Picture 8"/>
            <p:cNvPicPr>
              <a:picLocks noChangeAspect="1"/>
            </p:cNvPicPr>
            <p:nvPr/>
          </p:nvPicPr>
          <p:blipFill rotWithShape="1">
            <a:blip r:embed="rId5"/>
            <a:srcRect r="51560"/>
            <a:stretch/>
          </p:blipFill>
          <p:spPr>
            <a:xfrm>
              <a:off x="3460779" y="3200400"/>
              <a:ext cx="7816822" cy="497560"/>
            </a:xfrm>
            <a:prstGeom prst="rect">
              <a:avLst/>
            </a:prstGeom>
          </p:spPr>
        </p:pic>
      </p:grpSp>
    </p:spTree>
    <p:extLst>
      <p:ext uri="{BB962C8B-B14F-4D97-AF65-F5344CB8AC3E}">
        <p14:creationId xmlns:p14="http://schemas.microsoft.com/office/powerpoint/2010/main" val="1145060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CA/Browser Forum:</a:t>
            </a:r>
            <a:br>
              <a:rPr lang="en-US" dirty="0" smtClean="0"/>
            </a:br>
            <a:r>
              <a:rPr lang="en-US" dirty="0" smtClean="0"/>
              <a:t>Extended Validation Guidelines</a:t>
            </a:r>
            <a:endParaRPr lang="en-US" dirty="0"/>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Getting Root CA Added to Mozilla: </a:t>
            </a:r>
            <a:r>
              <a:rPr lang="en-US" dirty="0" err="1" smtClean="0"/>
              <a:t>Bugzilla</a:t>
            </a:r>
            <a:endParaRPr lang="en-US" dirty="0"/>
          </a:p>
        </p:txBody>
      </p:sp>
    </p:spTree>
    <p:extLst>
      <p:ext uri="{BB962C8B-B14F-4D97-AF65-F5344CB8AC3E}">
        <p14:creationId xmlns:p14="http://schemas.microsoft.com/office/powerpoint/2010/main" val="41030324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25158020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IP Addresses:</a:t>
            </a:r>
            <a:br>
              <a:rPr lang="en-US" dirty="0" smtClean="0"/>
            </a:br>
            <a:r>
              <a:rPr lang="en-US" dirty="0" smtClean="0"/>
              <a:t>Resource Public Key Infrastructure</a:t>
            </a:r>
            <a:endParaRPr lang="en-US" dirty="0"/>
          </a:p>
        </p:txBody>
      </p:sp>
      <p:sp>
        <p:nvSpPr>
          <p:cNvPr id="3" name="Content Placeholder 2"/>
          <p:cNvSpPr>
            <a:spLocks noGrp="1"/>
          </p:cNvSpPr>
          <p:nvPr>
            <p:ph idx="1"/>
          </p:nvPr>
        </p:nvSpPr>
        <p:spPr>
          <a:xfrm>
            <a:off x="609600" y="1600201"/>
            <a:ext cx="10972800" cy="3809999"/>
          </a:xfrm>
        </p:spPr>
        <p:txBody>
          <a:bodyPr/>
          <a:lstStyle/>
          <a:p>
            <a:r>
              <a:rPr lang="en-US" dirty="0" smtClean="0"/>
              <a:t>Resource certificates: Digitally signed statement that says a particular entity owns a prefix </a:t>
            </a:r>
          </a:p>
          <a:p>
            <a:pPr lvl="1"/>
            <a:r>
              <a:rPr lang="en-US" dirty="0" smtClean="0"/>
              <a:t>Certificates bind IP prefixes to public keys</a:t>
            </a:r>
            <a:br>
              <a:rPr lang="en-US" dirty="0" smtClean="0"/>
            </a:br>
            <a:endParaRPr lang="en-US" dirty="0" smtClean="0"/>
          </a:p>
          <a:p>
            <a:r>
              <a:rPr lang="en-US" dirty="0" smtClean="0"/>
              <a:t>Resource owner uses this certificate to create a ROA </a:t>
            </a:r>
          </a:p>
          <a:p>
            <a:pPr lvl="1"/>
            <a:r>
              <a:rPr lang="en-US" dirty="0" smtClean="0"/>
              <a:t>Allows routers to reject route advertisements from organizations that do not own the prefixes</a:t>
            </a:r>
          </a:p>
        </p:txBody>
      </p:sp>
      <p:sp>
        <p:nvSpPr>
          <p:cNvPr id="4" name="TextBox 3"/>
          <p:cNvSpPr txBox="1"/>
          <p:nvPr/>
        </p:nvSpPr>
        <p:spPr>
          <a:xfrm>
            <a:off x="1066800" y="5715000"/>
            <a:ext cx="10287000" cy="523220"/>
          </a:xfrm>
          <a:prstGeom prst="rect">
            <a:avLst/>
          </a:prstGeom>
          <a:solidFill>
            <a:srgbClr val="BFBFBF"/>
          </a:solidFill>
        </p:spPr>
        <p:txBody>
          <a:bodyPr wrap="square" rtlCol="0">
            <a:spAutoFit/>
          </a:bodyPr>
          <a:lstStyle/>
          <a:p>
            <a:pPr algn="ctr"/>
            <a:r>
              <a:rPr lang="en-US" sz="2800" dirty="0" smtClean="0">
                <a:latin typeface="Lucida Sans" panose="020B0602030504020204" pitchFamily="34" charset="0"/>
              </a:rPr>
              <a:t>More when we get to network security…</a:t>
            </a:r>
          </a:p>
        </p:txBody>
      </p:sp>
    </p:spTree>
    <p:extLst>
      <p:ext uri="{BB962C8B-B14F-4D97-AF65-F5344CB8AC3E}">
        <p14:creationId xmlns:p14="http://schemas.microsoft.com/office/powerpoint/2010/main" val="33090945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DigiNotar</a:t>
            </a:r>
            <a:r>
              <a:rPr lang="en-US" dirty="0" smtClean="0"/>
              <a:t> Hack</a:t>
            </a:r>
            <a:endParaRPr lang="en-US" dirty="0"/>
          </a:p>
        </p:txBody>
      </p:sp>
      <p:sp>
        <p:nvSpPr>
          <p:cNvPr id="3" name="Content Placeholder 2"/>
          <p:cNvSpPr>
            <a:spLocks noGrp="1"/>
          </p:cNvSpPr>
          <p:nvPr>
            <p:ph idx="1"/>
          </p:nvPr>
        </p:nvSpPr>
        <p:spPr>
          <a:xfrm>
            <a:off x="609600" y="1600201"/>
            <a:ext cx="10972800" cy="4952999"/>
          </a:xfrm>
        </p:spPr>
        <p:txBody>
          <a:bodyPr>
            <a:normAutofit fontScale="92500" lnSpcReduction="10000"/>
          </a:bodyPr>
          <a:lstStyle/>
          <a:p>
            <a:r>
              <a:rPr lang="en-US" dirty="0" smtClean="0"/>
              <a:t>Dutch CA </a:t>
            </a:r>
            <a:r>
              <a:rPr lang="en-US" dirty="0" err="1" smtClean="0"/>
              <a:t>DigiNotar</a:t>
            </a:r>
            <a:r>
              <a:rPr lang="en-US" dirty="0" smtClean="0"/>
              <a:t> compromised in 2010 </a:t>
            </a:r>
          </a:p>
          <a:p>
            <a:pPr lvl="1"/>
            <a:r>
              <a:rPr lang="en-US" dirty="0" smtClean="0"/>
              <a:t>(likely by Iranian government)</a:t>
            </a:r>
          </a:p>
          <a:p>
            <a:endParaRPr lang="en-US" dirty="0"/>
          </a:p>
          <a:p>
            <a:r>
              <a:rPr lang="en-US" dirty="0" smtClean="0"/>
              <a:t>Fake certs issued for *.</a:t>
            </a:r>
            <a:r>
              <a:rPr lang="en-US" dirty="0" err="1" smtClean="0"/>
              <a:t>google.com</a:t>
            </a:r>
            <a:endParaRPr lang="en-US" dirty="0" smtClean="0"/>
          </a:p>
          <a:p>
            <a:pPr lvl="1"/>
            <a:r>
              <a:rPr lang="en-US" dirty="0" smtClean="0"/>
              <a:t>Used to MITM unknown number of Iranian users</a:t>
            </a:r>
          </a:p>
          <a:p>
            <a:endParaRPr lang="en-US" dirty="0"/>
          </a:p>
          <a:p>
            <a:r>
              <a:rPr lang="en-US" dirty="0" smtClean="0"/>
              <a:t>One month later: problems detected by Iranian ISPs, fake cert quickly published</a:t>
            </a:r>
          </a:p>
          <a:p>
            <a:endParaRPr lang="en-US" dirty="0"/>
          </a:p>
          <a:p>
            <a:r>
              <a:rPr lang="en-US" dirty="0" smtClean="0"/>
              <a:t>Company went out of business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4116269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SSL Errors (https://</a:t>
            </a:r>
            <a:r>
              <a:rPr lang="en-US" dirty="0" err="1" smtClean="0"/>
              <a:t>badssl.com</a:t>
            </a:r>
            <a:r>
              <a:rPr lang="en-US" dirty="0" smtClean="0"/>
              <a:t>/)</a:t>
            </a:r>
            <a:endParaRPr lang="en-US" dirty="0"/>
          </a:p>
        </p:txBody>
      </p:sp>
      <p:sp>
        <p:nvSpPr>
          <p:cNvPr id="3" name="Content Placeholder 2"/>
          <p:cNvSpPr>
            <a:spLocks noGrp="1"/>
          </p:cNvSpPr>
          <p:nvPr>
            <p:ph idx="1"/>
          </p:nvPr>
        </p:nvSpPr>
        <p:spPr/>
        <p:txBody>
          <a:bodyPr/>
          <a:lstStyle/>
          <a:p>
            <a:r>
              <a:rPr lang="en-US" dirty="0" smtClean="0"/>
              <a:t>Expired Certificate</a:t>
            </a:r>
          </a:p>
          <a:p>
            <a:r>
              <a:rPr lang="en-US" dirty="0" smtClean="0"/>
              <a:t>Wrong Host</a:t>
            </a:r>
          </a:p>
          <a:p>
            <a:r>
              <a:rPr lang="en-US" dirty="0" smtClean="0"/>
              <a:t>Self-signed Certificate</a:t>
            </a:r>
          </a:p>
          <a:p>
            <a:r>
              <a:rPr lang="en-US" dirty="0" smtClean="0"/>
              <a:t>Untrusted Root</a:t>
            </a:r>
          </a:p>
          <a:p>
            <a:r>
              <a:rPr lang="en-US" dirty="0" smtClean="0"/>
              <a:t>Old version of SHA-1</a:t>
            </a:r>
          </a:p>
          <a:p>
            <a:r>
              <a:rPr lang="en-US" dirty="0" smtClean="0"/>
              <a:t>Mixed Content</a:t>
            </a:r>
          </a:p>
          <a:p>
            <a:r>
              <a:rPr lang="en-US" dirty="0" smtClean="0"/>
              <a:t>Bad </a:t>
            </a:r>
            <a:r>
              <a:rPr lang="en-US" dirty="0" err="1" smtClean="0"/>
              <a:t>Ciphersuites</a:t>
            </a:r>
            <a:endParaRPr lang="en-US" dirty="0"/>
          </a:p>
        </p:txBody>
      </p:sp>
    </p:spTree>
    <p:extLst>
      <p:ext uri="{BB962C8B-B14F-4D97-AF65-F5344CB8AC3E}">
        <p14:creationId xmlns:p14="http://schemas.microsoft.com/office/powerpoint/2010/main" val="36587184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smtClean="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39912799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Rogue Certificate Authority</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514350" indent="-514350">
              <a:buFont typeface="+mj-lt"/>
              <a:buAutoNum type="arabicPeriod"/>
            </a:pPr>
            <a:r>
              <a:rPr lang="en-US" dirty="0" smtClean="0"/>
              <a:t>Issue rogue certs for target sites</a:t>
            </a:r>
          </a:p>
          <a:p>
            <a:pPr marL="514350" indent="-514350">
              <a:buFont typeface="+mj-lt"/>
              <a:buAutoNum type="arabicPeriod"/>
            </a:pPr>
            <a:endParaRPr lang="en-US" dirty="0"/>
          </a:p>
          <a:p>
            <a:pPr marL="514350" indent="-514350">
              <a:buFont typeface="+mj-lt"/>
              <a:buAutoNum type="arabicPeriod"/>
            </a:pPr>
            <a:r>
              <a:rPr lang="en-US" dirty="0" smtClean="0"/>
              <a:t>Select users to target, install MITM boxes at their ISP(s)</a:t>
            </a:r>
          </a:p>
          <a:p>
            <a:pPr marL="514350" indent="-514350">
              <a:buFont typeface="+mj-lt"/>
              <a:buAutoNum type="arabicPeriod"/>
            </a:pPr>
            <a:endParaRPr lang="en-US" dirty="0"/>
          </a:p>
          <a:p>
            <a:pPr marL="514350" indent="-514350">
              <a:buFont typeface="+mj-lt"/>
              <a:buAutoNum type="arabicPeriod"/>
            </a:pPr>
            <a:r>
              <a:rPr lang="en-US" dirty="0" smtClean="0"/>
              <a:t>Game on (Do the actual MITM, collect data)</a:t>
            </a:r>
            <a:endParaRPr lang="en-US" dirty="0"/>
          </a:p>
        </p:txBody>
      </p:sp>
    </p:spTree>
    <p:extLst>
      <p:ext uri="{BB962C8B-B14F-4D97-AF65-F5344CB8AC3E}">
        <p14:creationId xmlns:p14="http://schemas.microsoft.com/office/powerpoint/2010/main" val="5415583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Obtaining a Certificate (Server)</a:t>
            </a:r>
            <a:endParaRPr lang="en-US" dirty="0"/>
          </a:p>
        </p:txBody>
      </p:sp>
      <p:sp>
        <p:nvSpPr>
          <p:cNvPr id="3" name="Content Placeholder 2"/>
          <p:cNvSpPr>
            <a:spLocks noGrp="1"/>
          </p:cNvSpPr>
          <p:nvPr>
            <p:ph idx="1"/>
          </p:nvPr>
        </p:nvSpPr>
        <p:spPr>
          <a:xfrm>
            <a:off x="609600" y="1600201"/>
            <a:ext cx="10972800" cy="4876799"/>
          </a:xfrm>
        </p:spPr>
        <p:txBody>
          <a:bodyPr>
            <a:normAutofit fontScale="92500" lnSpcReduction="20000"/>
          </a:bodyPr>
          <a:lstStyle/>
          <a:p>
            <a:pPr marL="514350" indent="-514350">
              <a:buFont typeface="+mj-lt"/>
              <a:buAutoNum type="arabicPeriod"/>
            </a:pPr>
            <a:r>
              <a:rPr lang="en-US" dirty="0" smtClean="0"/>
              <a:t>Server generates key pair, signs public key and ID info with private key</a:t>
            </a:r>
          </a:p>
          <a:p>
            <a:pPr lvl="1"/>
            <a:r>
              <a:rPr lang="en-US" dirty="0" smtClean="0"/>
              <a:t>Proves server holds private key</a:t>
            </a:r>
          </a:p>
          <a:p>
            <a:pPr lvl="1"/>
            <a:r>
              <a:rPr lang="en-US" dirty="0" smtClean="0"/>
              <a:t>Provides message authentication</a:t>
            </a:r>
          </a:p>
          <a:p>
            <a:pPr marL="514350" indent="-514350">
              <a:buFont typeface="+mj-lt"/>
              <a:buAutoNum type="arabicPeriod"/>
            </a:pPr>
            <a:r>
              <a:rPr lang="en-US" dirty="0" smtClean="0"/>
              <a:t>CA verifies server’s signature</a:t>
            </a:r>
          </a:p>
          <a:p>
            <a:pPr marL="914400" lvl="1" indent="-514350"/>
            <a:r>
              <a:rPr lang="en-US" dirty="0" smtClean="0"/>
              <a:t>Uses the server’s public key to verify itself!</a:t>
            </a:r>
          </a:p>
          <a:p>
            <a:pPr marL="914400" lvl="1" indent="-514350"/>
            <a:r>
              <a:rPr lang="en-US" dirty="0" smtClean="0"/>
              <a:t>How does it verify it’s actually the server?</a:t>
            </a:r>
          </a:p>
          <a:p>
            <a:pPr marL="514350" indent="-514350">
              <a:buFont typeface="+mj-lt"/>
              <a:buAutoNum type="arabicPeriod"/>
            </a:pPr>
            <a:r>
              <a:rPr lang="en-US" dirty="0" smtClean="0"/>
              <a:t>CA signs server’s public key with CA key</a:t>
            </a:r>
          </a:p>
          <a:p>
            <a:pPr marL="914400" lvl="1" indent="-514350"/>
            <a:r>
              <a:rPr lang="en-US" dirty="0" smtClean="0"/>
              <a:t>Creates a binding</a:t>
            </a:r>
          </a:p>
          <a:p>
            <a:pPr marL="514350" indent="-514350">
              <a:buFont typeface="+mj-lt"/>
              <a:buAutoNum type="arabicPeriod"/>
            </a:pPr>
            <a:r>
              <a:rPr lang="en-US" dirty="0" smtClean="0"/>
              <a:t>Server verifies key, ID, and CA’s signature</a:t>
            </a:r>
          </a:p>
          <a:p>
            <a:pPr marL="514350" indent="-514350">
              <a:buFont typeface="+mj-lt"/>
              <a:buAutoNum type="arabicPeriod"/>
            </a:pPr>
            <a:r>
              <a:rPr lang="en-US" dirty="0" smtClean="0"/>
              <a:t>Server publicizes its newly obtained cert</a:t>
            </a:r>
            <a:endParaRPr lang="en-US" dirty="0"/>
          </a:p>
        </p:txBody>
      </p:sp>
      <p:sp>
        <p:nvSpPr>
          <p:cNvPr id="5" name="Rectangular Callout 4"/>
          <p:cNvSpPr/>
          <p:nvPr/>
        </p:nvSpPr>
        <p:spPr>
          <a:xfrm>
            <a:off x="8610600" y="3048000"/>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Lucida Sans" panose="020B0602030504020204" pitchFamily="34" charset="0"/>
              </a:rPr>
              <a:t>Punt on the hard problem</a:t>
            </a:r>
            <a:endParaRPr lang="en-US" sz="2400" dirty="0">
              <a:latin typeface="Lucida Sans" panose="020B0602030504020204" pitchFamily="34" charset="0"/>
            </a:endParaRPr>
          </a:p>
        </p:txBody>
      </p:sp>
    </p:spTree>
    <p:extLst>
      <p:ext uri="{BB962C8B-B14F-4D97-AF65-F5344CB8AC3E}">
        <p14:creationId xmlns:p14="http://schemas.microsoft.com/office/powerpoint/2010/main" val="34528423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a Certificate (Client)</a:t>
            </a:r>
            <a:endParaRPr lang="en-US" dirty="0"/>
          </a:p>
        </p:txBody>
      </p:sp>
      <p:sp>
        <p:nvSpPr>
          <p:cNvPr id="3" name="Content Placeholder 2"/>
          <p:cNvSpPr>
            <a:spLocks noGrp="1"/>
          </p:cNvSpPr>
          <p:nvPr>
            <p:ph idx="1"/>
          </p:nvPr>
        </p:nvSpPr>
        <p:spPr/>
        <p:txBody>
          <a:bodyPr/>
          <a:lstStyle/>
          <a:p>
            <a:r>
              <a:rPr lang="en-US" dirty="0" smtClean="0"/>
              <a:t>Path construction</a:t>
            </a:r>
          </a:p>
          <a:p>
            <a:pPr lvl="1"/>
            <a:r>
              <a:rPr lang="en-US" dirty="0"/>
              <a:t>s</a:t>
            </a:r>
            <a:r>
              <a:rPr lang="en-US" dirty="0" smtClean="0"/>
              <a:t>erver could supply intermediates</a:t>
            </a:r>
          </a:p>
          <a:p>
            <a:pPr lvl="1"/>
            <a:r>
              <a:rPr lang="en-US" dirty="0"/>
              <a:t>t</a:t>
            </a:r>
            <a:r>
              <a:rPr lang="en-US" dirty="0" smtClean="0"/>
              <a:t>he more sources the merrier</a:t>
            </a:r>
          </a:p>
          <a:p>
            <a:pPr lvl="1"/>
            <a:endParaRPr lang="en-US" dirty="0" smtClean="0"/>
          </a:p>
          <a:p>
            <a:r>
              <a:rPr lang="en-US" dirty="0" smtClean="0"/>
              <a:t>Path validation</a:t>
            </a:r>
          </a:p>
          <a:p>
            <a:pPr lvl="1"/>
            <a:r>
              <a:rPr lang="en-US" dirty="0" smtClean="0"/>
              <a:t>Check signatures </a:t>
            </a:r>
          </a:p>
          <a:p>
            <a:pPr lvl="1"/>
            <a:r>
              <a:rPr lang="en-US" dirty="0" smtClean="0"/>
              <a:t>Check expiry dates, revocation, etc.</a:t>
            </a:r>
          </a:p>
          <a:p>
            <a:endParaRPr lang="en-US" dirty="0"/>
          </a:p>
        </p:txBody>
      </p:sp>
    </p:spTree>
    <p:extLst>
      <p:ext uri="{BB962C8B-B14F-4D97-AF65-F5344CB8AC3E}">
        <p14:creationId xmlns:p14="http://schemas.microsoft.com/office/powerpoint/2010/main" val="33112098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X.509, SSL, TLS</a:t>
            </a:r>
            <a:endParaRPr lang="en-US" dirty="0"/>
          </a:p>
        </p:txBody>
      </p:sp>
      <p:sp>
        <p:nvSpPr>
          <p:cNvPr id="3" name="Content Placeholder 2"/>
          <p:cNvSpPr>
            <a:spLocks noGrp="1"/>
          </p:cNvSpPr>
          <p:nvPr>
            <p:ph idx="1"/>
          </p:nvPr>
        </p:nvSpPr>
        <p:spPr/>
        <p:txBody>
          <a:bodyPr/>
          <a:lstStyle/>
          <a:p>
            <a:r>
              <a:rPr lang="en-US" dirty="0" smtClean="0"/>
              <a:t>X.509 full spec </a:t>
            </a:r>
            <a:r>
              <a:rPr lang="en-US" i="1" dirty="0" smtClean="0"/>
              <a:t>thousands</a:t>
            </a:r>
            <a:r>
              <a:rPr lang="en-US" dirty="0" smtClean="0"/>
              <a:t> of pages</a:t>
            </a:r>
          </a:p>
          <a:p>
            <a:endParaRPr lang="en-US" dirty="0"/>
          </a:p>
          <a:p>
            <a:r>
              <a:rPr lang="en-US" dirty="0" smtClean="0"/>
              <a:t>SSL/TLS utilize X.509 for key distribution</a:t>
            </a:r>
            <a:br>
              <a:rPr lang="en-US" dirty="0" smtClean="0"/>
            </a:br>
            <a:r>
              <a:rPr lang="en-US" dirty="0" smtClean="0"/>
              <a:t>perform (session) key exchange &amp; encryption</a:t>
            </a:r>
          </a:p>
          <a:p>
            <a:endParaRPr lang="en-US" dirty="0"/>
          </a:p>
          <a:p>
            <a:r>
              <a:rPr lang="en-US" dirty="0" smtClean="0"/>
              <a:t>Impossible for mortals to get right</a:t>
            </a:r>
            <a:br>
              <a:rPr lang="en-US" dirty="0" smtClean="0"/>
            </a:br>
            <a:r>
              <a:rPr lang="en-US" dirty="0" smtClean="0"/>
              <a:t>Rely on years of attacks, fixes, and reviews</a:t>
            </a:r>
            <a:endParaRPr lang="en-US" dirty="0"/>
          </a:p>
        </p:txBody>
      </p:sp>
    </p:spTree>
    <p:extLst>
      <p:ext uri="{BB962C8B-B14F-4D97-AF65-F5344CB8AC3E}">
        <p14:creationId xmlns:p14="http://schemas.microsoft.com/office/powerpoint/2010/main" val="28927359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Certificate / Key Pinning: Detecting MITM</a:t>
            </a:r>
            <a:endParaRPr lang="en-US" dirty="0"/>
          </a:p>
        </p:txBody>
      </p:sp>
      <p:sp>
        <p:nvSpPr>
          <p:cNvPr id="3" name="Content Placeholder 2"/>
          <p:cNvSpPr>
            <a:spLocks noGrp="1"/>
          </p:cNvSpPr>
          <p:nvPr>
            <p:ph idx="1"/>
          </p:nvPr>
        </p:nvSpPr>
        <p:spPr>
          <a:xfrm>
            <a:off x="457200" y="1295401"/>
            <a:ext cx="11125200" cy="1600199"/>
          </a:xfrm>
        </p:spPr>
        <p:txBody>
          <a:bodyPr>
            <a:normAutofit fontScale="92500" lnSpcReduction="10000"/>
          </a:bodyPr>
          <a:lstStyle/>
          <a:p>
            <a:r>
              <a:rPr lang="en-US" dirty="0" smtClean="0"/>
              <a:t>Public keys rarely change</a:t>
            </a:r>
          </a:p>
          <a:p>
            <a:r>
              <a:rPr lang="en-US" dirty="0" smtClean="0"/>
              <a:t>Alert user when change occurs</a:t>
            </a:r>
          </a:p>
          <a:p>
            <a:r>
              <a:rPr lang="en-US" dirty="0" smtClean="0"/>
              <a:t>Variant: Check when the issuing CA has changed</a:t>
            </a:r>
            <a:endParaRPr lang="en-US" dirty="0"/>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Public Keys</a:t>
            </a:r>
            <a:endParaRPr lang="en-US" dirty="0"/>
          </a:p>
        </p:txBody>
      </p:sp>
      <p:sp>
        <p:nvSpPr>
          <p:cNvPr id="4" name="Content Placeholder 3"/>
          <p:cNvSpPr>
            <a:spLocks noGrp="1"/>
          </p:cNvSpPr>
          <p:nvPr>
            <p:ph idx="1"/>
          </p:nvPr>
        </p:nvSpPr>
        <p:spPr/>
        <p:txBody>
          <a:bodyPr>
            <a:normAutofit lnSpcReduction="10000"/>
          </a:bodyPr>
          <a:lstStyle/>
          <a:p>
            <a:r>
              <a:rPr lang="en-US" dirty="0" smtClean="0"/>
              <a:t>“It is crucial that the public file of enciphering keys be protected from unauthorized modification.”</a:t>
            </a:r>
          </a:p>
          <a:p>
            <a:endParaRPr lang="en-US" dirty="0" smtClean="0"/>
          </a:p>
          <a:p>
            <a:r>
              <a:rPr lang="en-US" dirty="0" smtClean="0"/>
              <a:t>Questions</a:t>
            </a:r>
          </a:p>
          <a:p>
            <a:pPr lvl="1"/>
            <a:r>
              <a:rPr lang="en-US" dirty="0" smtClean="0"/>
              <a:t>Where is the public directory?</a:t>
            </a:r>
          </a:p>
          <a:p>
            <a:pPr lvl="1"/>
            <a:r>
              <a:rPr lang="en-US" dirty="0" smtClean="0"/>
              <a:t>Who runs it?</a:t>
            </a:r>
          </a:p>
          <a:p>
            <a:pPr lvl="1"/>
            <a:r>
              <a:rPr lang="en-US" dirty="0" smtClean="0"/>
              <a:t>How do we get access to it?</a:t>
            </a:r>
          </a:p>
          <a:p>
            <a:endParaRPr lang="en-US" dirty="0" smtClean="0"/>
          </a:p>
          <a:p>
            <a:r>
              <a:rPr lang="en-US" dirty="0" smtClean="0"/>
              <a:t>Partial answer: Certificates</a:t>
            </a:r>
            <a:endParaRPr lang="en-US" dirty="0"/>
          </a:p>
        </p:txBody>
      </p:sp>
    </p:spTree>
    <p:extLst>
      <p:ext uri="{BB962C8B-B14F-4D97-AF65-F5344CB8AC3E}">
        <p14:creationId xmlns:p14="http://schemas.microsoft.com/office/powerpoint/2010/main" val="990666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DANE: DNS Authentication of Named Entities</a:t>
            </a:r>
            <a:endParaRPr lang="en-US" sz="3600" dirty="0"/>
          </a:p>
        </p:txBody>
      </p:sp>
      <p:sp>
        <p:nvSpPr>
          <p:cNvPr id="3" name="Content Placeholder 2"/>
          <p:cNvSpPr>
            <a:spLocks noGrp="1"/>
          </p:cNvSpPr>
          <p:nvPr>
            <p:ph idx="1"/>
          </p:nvPr>
        </p:nvSpPr>
        <p:spPr>
          <a:xfrm>
            <a:off x="609600" y="1600201"/>
            <a:ext cx="10972800" cy="4800599"/>
          </a:xfrm>
        </p:spPr>
        <p:txBody>
          <a:bodyPr>
            <a:normAutofit/>
          </a:bodyPr>
          <a:lstStyle/>
          <a:p>
            <a:r>
              <a:rPr lang="en-US" dirty="0" smtClean="0"/>
              <a:t>Store sites’ certificates in DNS </a:t>
            </a:r>
          </a:p>
          <a:p>
            <a:pPr lvl="1"/>
            <a:r>
              <a:rPr lang="en-US" dirty="0" smtClean="0"/>
              <a:t>Administrator of domain name certifies keys for that domains clients and servers</a:t>
            </a:r>
          </a:p>
          <a:p>
            <a:pPr lvl="1"/>
            <a:r>
              <a:rPr lang="en-US" dirty="0"/>
              <a:t>P</a:t>
            </a:r>
            <a:r>
              <a:rPr lang="en-US" dirty="0" smtClean="0"/>
              <a:t>rotected by DNSSEC (Still need one cert: one for the root of the DNS hierarchy)</a:t>
            </a:r>
          </a:p>
          <a:p>
            <a:pPr lvl="1"/>
            <a:endParaRPr lang="en-US" dirty="0"/>
          </a:p>
          <a:p>
            <a:r>
              <a:rPr lang="en-US" dirty="0" smtClean="0"/>
              <a:t>Eliminates the need for a certificate authority</a:t>
            </a:r>
          </a:p>
          <a:p>
            <a:pPr lvl="1"/>
            <a:endParaRPr lang="en-US" dirty="0"/>
          </a:p>
          <a:p>
            <a:r>
              <a:rPr lang="en-US" dirty="0" smtClean="0"/>
              <a:t>Depends on the deployment of DNSSEC</a:t>
            </a:r>
          </a:p>
        </p:txBody>
      </p:sp>
    </p:spTree>
    <p:extLst>
      <p:ext uri="{BB962C8B-B14F-4D97-AF65-F5344CB8AC3E}">
        <p14:creationId xmlns:p14="http://schemas.microsoft.com/office/powerpoint/2010/main" val="2926261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Transparency</a:t>
            </a:r>
            <a:endParaRPr lang="en-US" dirty="0"/>
          </a:p>
        </p:txBody>
      </p:sp>
      <p:sp>
        <p:nvSpPr>
          <p:cNvPr id="3" name="Content Placeholder 2"/>
          <p:cNvSpPr>
            <a:spLocks noGrp="1"/>
          </p:cNvSpPr>
          <p:nvPr>
            <p:ph idx="1"/>
          </p:nvPr>
        </p:nvSpPr>
        <p:spPr/>
        <p:txBody>
          <a:bodyPr/>
          <a:lstStyle/>
          <a:p>
            <a:r>
              <a:rPr lang="en-US" dirty="0" smtClean="0"/>
              <a:t>Every CA logs the certificate it issues</a:t>
            </a:r>
          </a:p>
          <a:p>
            <a:pPr lvl="1"/>
            <a:r>
              <a:rPr lang="en-US" dirty="0" smtClean="0"/>
              <a:t>Browsers notice if two different CAs issue a certificate for some site</a:t>
            </a:r>
          </a:p>
          <a:p>
            <a:pPr lvl="1"/>
            <a:endParaRPr lang="en-US" dirty="0"/>
          </a:p>
          <a:p>
            <a:r>
              <a:rPr lang="en-US" dirty="0" smtClean="0"/>
              <a:t>Drawback: Requires universal compliance</a:t>
            </a:r>
          </a:p>
          <a:p>
            <a:pPr lvl="1"/>
            <a:r>
              <a:rPr lang="en-US" dirty="0" smtClean="0"/>
              <a:t>Otherwise a CA that does not participate in CT can issue bogus certificates</a:t>
            </a:r>
            <a:endParaRPr lang="en-US" dirty="0"/>
          </a:p>
        </p:txBody>
      </p:sp>
    </p:spTree>
    <p:extLst>
      <p:ext uri="{BB962C8B-B14F-4D97-AF65-F5344CB8AC3E}">
        <p14:creationId xmlns:p14="http://schemas.microsoft.com/office/powerpoint/2010/main" val="4251549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Expiration</a:t>
            </a:r>
            <a:endParaRPr lang="en-US" dirty="0"/>
          </a:p>
        </p:txBody>
      </p:sp>
      <p:sp>
        <p:nvSpPr>
          <p:cNvPr id="3" name="Content Placeholder 2"/>
          <p:cNvSpPr>
            <a:spLocks noGrp="1"/>
          </p:cNvSpPr>
          <p:nvPr>
            <p:ph idx="1"/>
          </p:nvPr>
        </p:nvSpPr>
        <p:spPr/>
        <p:txBody>
          <a:bodyPr>
            <a:normAutofit/>
          </a:bodyPr>
          <a:lstStyle/>
          <a:p>
            <a:r>
              <a:rPr lang="en-US" dirty="0" smtClean="0"/>
              <a:t>Probability of undetected compromise is high</a:t>
            </a:r>
          </a:p>
          <a:p>
            <a:pPr lvl="1"/>
            <a:r>
              <a:rPr lang="en-US" dirty="0" smtClean="0"/>
              <a:t>(Reading has some useless mathematical exercises.)</a:t>
            </a:r>
          </a:p>
          <a:p>
            <a:endParaRPr lang="en-US" dirty="0"/>
          </a:p>
          <a:p>
            <a:r>
              <a:rPr lang="en-US" dirty="0" smtClean="0"/>
              <a:t>Algorithms age, weaknesses are discovered</a:t>
            </a:r>
          </a:p>
          <a:p>
            <a:endParaRPr lang="en-US" dirty="0"/>
          </a:p>
          <a:p>
            <a:r>
              <a:rPr lang="en-US" dirty="0" smtClean="0"/>
              <a:t>Eases bookkeeping with respect to revocation</a:t>
            </a:r>
          </a:p>
          <a:p>
            <a:pPr lvl="1"/>
            <a:r>
              <a:rPr lang="en-US" dirty="0" smtClean="0"/>
              <a:t>No need to keep track of revocations for expired certificates</a:t>
            </a:r>
            <a:endParaRPr lang="en-US" dirty="0"/>
          </a:p>
        </p:txBody>
      </p:sp>
    </p:spTree>
    <p:extLst>
      <p:ext uri="{BB962C8B-B14F-4D97-AF65-F5344CB8AC3E}">
        <p14:creationId xmlns:p14="http://schemas.microsoft.com/office/powerpoint/2010/main" val="17747169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Revocation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Key may be lost or stolen, identity may change</a:t>
            </a:r>
          </a:p>
          <a:p>
            <a:pPr marL="0" indent="0">
              <a:buNone/>
            </a:pPr>
            <a:endParaRPr lang="en-US" dirty="0"/>
          </a:p>
          <a:p>
            <a:pPr marL="0" indent="0">
              <a:buNone/>
            </a:pPr>
            <a:r>
              <a:rPr lang="en-US" dirty="0" smtClean="0"/>
              <a:t>e.g.: After Heartbleed, </a:t>
            </a:r>
          </a:p>
          <a:p>
            <a:pPr marL="0" indent="0">
              <a:buNone/>
            </a:pPr>
            <a:r>
              <a:rPr lang="en-US" dirty="0"/>
              <a:t>	</a:t>
            </a:r>
            <a:r>
              <a:rPr lang="en-US" dirty="0" smtClean="0"/>
              <a:t>over 80,000 certs revoked</a:t>
            </a:r>
            <a:endParaRPr lang="en-US" dirty="0"/>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Mechanisms for Revocation</a:t>
            </a:r>
            <a:endParaRPr lang="en-US" dirty="0"/>
          </a:p>
        </p:txBody>
      </p:sp>
      <p:sp>
        <p:nvSpPr>
          <p:cNvPr id="3" name="Content Placeholder 2"/>
          <p:cNvSpPr>
            <a:spLocks noGrp="1"/>
          </p:cNvSpPr>
          <p:nvPr>
            <p:ph idx="1"/>
          </p:nvPr>
        </p:nvSpPr>
        <p:spPr/>
        <p:txBody>
          <a:bodyPr>
            <a:normAutofit lnSpcReduction="10000"/>
          </a:bodyPr>
          <a:lstStyle/>
          <a:p>
            <a:r>
              <a:rPr lang="en-US" dirty="0" smtClean="0"/>
              <a:t>Certificate Revocation List (CRL)</a:t>
            </a:r>
          </a:p>
          <a:p>
            <a:pPr lvl="1"/>
            <a:r>
              <a:rPr lang="en-US" dirty="0" smtClean="0"/>
              <a:t>File of revoked certificates signed by the CA</a:t>
            </a:r>
          </a:p>
          <a:p>
            <a:pPr lvl="1"/>
            <a:r>
              <a:rPr lang="en-US" dirty="0" smtClean="0"/>
              <a:t>URL of list is included in certificates</a:t>
            </a:r>
          </a:p>
          <a:p>
            <a:pPr lvl="1"/>
            <a:r>
              <a:rPr lang="en-US" dirty="0" smtClean="0"/>
              <a:t>Includes time of next update</a:t>
            </a:r>
          </a:p>
          <a:p>
            <a:endParaRPr lang="en-US" dirty="0"/>
          </a:p>
          <a:p>
            <a:r>
              <a:rPr lang="en-US" dirty="0" smtClean="0"/>
              <a:t>Online Certificate Status Protocol (OSCP)</a:t>
            </a:r>
          </a:p>
          <a:p>
            <a:pPr lvl="1"/>
            <a:r>
              <a:rPr lang="en-US" dirty="0" smtClean="0"/>
              <a:t>Online check of validity</a:t>
            </a:r>
          </a:p>
          <a:p>
            <a:pPr lvl="1"/>
            <a:r>
              <a:rPr lang="en-US" dirty="0" smtClean="0"/>
              <a:t>Reduces time to revocation</a:t>
            </a:r>
          </a:p>
          <a:p>
            <a:pPr lvl="1"/>
            <a:r>
              <a:rPr lang="en-US" dirty="0" smtClean="0"/>
              <a:t>In practice, however, detection is often what takes time</a:t>
            </a:r>
            <a:endParaRPr lang="en-US" dirty="0"/>
          </a:p>
        </p:txBody>
      </p:sp>
    </p:spTree>
    <p:extLst>
      <p:ext uri="{BB962C8B-B14F-4D97-AF65-F5344CB8AC3E}">
        <p14:creationId xmlns:p14="http://schemas.microsoft.com/office/powerpoint/2010/main" val="32785485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Revocation: Two Hard </a:t>
            </a:r>
            <a:r>
              <a:rPr lang="en-US" dirty="0"/>
              <a:t>P</a:t>
            </a:r>
            <a:r>
              <a:rPr lang="en-US" dirty="0" smtClean="0"/>
              <a:t>roblems</a:t>
            </a:r>
            <a:endParaRPr lang="en-US" dirty="0"/>
          </a:p>
        </p:txBody>
      </p:sp>
      <p:sp>
        <p:nvSpPr>
          <p:cNvPr id="3" name="Content Placeholder 2"/>
          <p:cNvSpPr>
            <a:spLocks noGrp="1"/>
          </p:cNvSpPr>
          <p:nvPr>
            <p:ph idx="1"/>
          </p:nvPr>
        </p:nvSpPr>
        <p:spPr/>
        <p:txBody>
          <a:bodyPr/>
          <a:lstStyle/>
          <a:p>
            <a:pPr marL="0" indent="0">
              <a:buNone/>
            </a:pPr>
            <a:r>
              <a:rPr lang="en-US" dirty="0" smtClean="0"/>
              <a:t>1. Authenticating the revocation request</a:t>
            </a:r>
          </a:p>
          <a:p>
            <a:pPr lvl="1"/>
            <a:r>
              <a:rPr lang="en-US" dirty="0" smtClean="0"/>
              <a:t>If not careful, easy </a:t>
            </a:r>
            <a:r>
              <a:rPr lang="en-US" dirty="0" err="1" smtClean="0"/>
              <a:t>DoS</a:t>
            </a:r>
            <a:r>
              <a:rPr lang="en-US" dirty="0" smtClean="0"/>
              <a:t>!</a:t>
            </a:r>
          </a:p>
          <a:p>
            <a:pPr lvl="1"/>
            <a:r>
              <a:rPr lang="en-US" dirty="0" smtClean="0"/>
              <a:t>Can’t ask for old key!</a:t>
            </a:r>
          </a:p>
          <a:p>
            <a:endParaRPr lang="en-US" dirty="0"/>
          </a:p>
          <a:p>
            <a:pPr marL="0" indent="0">
              <a:buNone/>
            </a:pPr>
            <a:r>
              <a:rPr lang="en-US" dirty="0" smtClean="0"/>
              <a:t>2. Keeping clients up to date</a:t>
            </a:r>
          </a:p>
          <a:p>
            <a:pPr lvl="1"/>
            <a:r>
              <a:rPr lang="en-US" dirty="0" smtClean="0"/>
              <a:t>Offline model: Certificate Revocation List</a:t>
            </a:r>
          </a:p>
          <a:p>
            <a:pPr lvl="1"/>
            <a:r>
              <a:rPr lang="en-US" dirty="0" smtClean="0"/>
              <a:t>Online model: OCSP (online cert status protocol)</a:t>
            </a:r>
            <a:endParaRPr lang="en-US" dirty="0"/>
          </a:p>
        </p:txBody>
      </p:sp>
    </p:spTree>
    <p:extLst>
      <p:ext uri="{BB962C8B-B14F-4D97-AF65-F5344CB8AC3E}">
        <p14:creationId xmlns:p14="http://schemas.microsoft.com/office/powerpoint/2010/main" val="227917603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When to Rely on a Signed Message?</a:t>
            </a:r>
            <a:endParaRPr lang="en-US" dirty="0"/>
          </a:p>
        </p:txBody>
      </p:sp>
      <p:sp>
        <p:nvSpPr>
          <p:cNvPr id="3" name="Content Placeholder 2"/>
          <p:cNvSpPr>
            <a:spLocks noGrp="1"/>
          </p:cNvSpPr>
          <p:nvPr>
            <p:ph idx="1"/>
          </p:nvPr>
        </p:nvSpPr>
        <p:spPr>
          <a:xfrm>
            <a:off x="609600" y="3962400"/>
            <a:ext cx="10972800" cy="2620964"/>
          </a:xfrm>
        </p:spPr>
        <p:txBody>
          <a:bodyPr>
            <a:normAutofit lnSpcReduction="10000"/>
          </a:bodyPr>
          <a:lstStyle/>
          <a:p>
            <a:r>
              <a:rPr lang="en-US" dirty="0" smtClean="0"/>
              <a:t>Analyze messages received in each interval</a:t>
            </a:r>
          </a:p>
          <a:p>
            <a:r>
              <a:rPr lang="en-US" dirty="0" smtClean="0"/>
              <a:t>How to handle a message that was signed with an expired key?</a:t>
            </a:r>
          </a:p>
          <a:p>
            <a:pPr lvl="1"/>
            <a:r>
              <a:rPr lang="en-US" dirty="0" smtClean="0"/>
              <a:t>Can you still act on it?</a:t>
            </a:r>
          </a:p>
          <a:p>
            <a:pPr lvl="1"/>
            <a:r>
              <a:rPr lang="en-US" dirty="0" smtClean="0"/>
              <a:t>How to know when the message was signed?</a:t>
            </a:r>
          </a:p>
        </p:txBody>
      </p:sp>
      <p:pic>
        <p:nvPicPr>
          <p:cNvPr id="6" name="Picture 5"/>
          <p:cNvPicPr>
            <a:picLocks noChangeAspect="1"/>
          </p:cNvPicPr>
          <p:nvPr/>
        </p:nvPicPr>
        <p:blipFill>
          <a:blip r:embed="rId3"/>
          <a:stretch>
            <a:fillRect/>
          </a:stretch>
        </p:blipFill>
        <p:spPr>
          <a:xfrm>
            <a:off x="1143000" y="1600200"/>
            <a:ext cx="9499600" cy="1659820"/>
          </a:xfrm>
          <a:prstGeom prst="rect">
            <a:avLst/>
          </a:prstGeom>
        </p:spPr>
      </p:pic>
    </p:spTree>
    <p:extLst>
      <p:ext uri="{BB962C8B-B14F-4D97-AF65-F5344CB8AC3E}">
        <p14:creationId xmlns:p14="http://schemas.microsoft.com/office/powerpoint/2010/main" val="1464713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125200" cy="1143000"/>
          </a:xfrm>
        </p:spPr>
        <p:txBody>
          <a:bodyPr>
            <a:normAutofit fontScale="90000"/>
          </a:bodyPr>
          <a:lstStyle/>
          <a:p>
            <a:r>
              <a:rPr lang="en-US" dirty="0" smtClean="0"/>
              <a:t>Revocation Doesn’t </a:t>
            </a:r>
            <a:r>
              <a:rPr lang="en-US" dirty="0"/>
              <a:t>W</a:t>
            </a:r>
            <a:r>
              <a:rPr lang="en-US" dirty="0" smtClean="0"/>
              <a:t>ork (Well) in Practice</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Most browsers only check CRLs for extended validation certificates</a:t>
            </a:r>
          </a:p>
          <a:p>
            <a:pPr lvl="1"/>
            <a:r>
              <a:rPr lang="en-US" dirty="0" smtClean="0"/>
              <a:t>Chrome team believes online checking is useless</a:t>
            </a:r>
          </a:p>
          <a:p>
            <a:pPr marL="457200" lvl="1" indent="0">
              <a:buNone/>
            </a:pPr>
            <a:endParaRPr lang="en-US" dirty="0"/>
          </a:p>
          <a:p>
            <a:r>
              <a:rPr lang="en-US" dirty="0" smtClean="0"/>
              <a:t>Revocation lists be cached for 6 months!</a:t>
            </a:r>
            <a:endParaRPr lang="en-US" dirty="0"/>
          </a:p>
        </p:txBody>
      </p:sp>
    </p:spTree>
    <p:extLst>
      <p:ext uri="{BB962C8B-B14F-4D97-AF65-F5344CB8AC3E}">
        <p14:creationId xmlns:p14="http://schemas.microsoft.com/office/powerpoint/2010/main" val="2448636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PKI for regular people?</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PKI (mostly) doesn’t work for regular users</a:t>
            </a:r>
            <a:endParaRPr lang="en-US" dirty="0"/>
          </a:p>
        </p:txBody>
      </p:sp>
    </p:spTree>
    <p:extLst>
      <p:ext uri="{BB962C8B-B14F-4D97-AF65-F5344CB8AC3E}">
        <p14:creationId xmlns:p14="http://schemas.microsoft.com/office/powerpoint/2010/main" val="11926760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Certificates</a:t>
            </a:r>
            <a:endParaRPr lang="en-US" dirty="0"/>
          </a:p>
        </p:txBody>
      </p:sp>
      <p:sp>
        <p:nvSpPr>
          <p:cNvPr id="3" name="Content Placeholder 2"/>
          <p:cNvSpPr>
            <a:spLocks noGrp="1"/>
          </p:cNvSpPr>
          <p:nvPr>
            <p:ph idx="1"/>
          </p:nvPr>
        </p:nvSpPr>
        <p:spPr/>
        <p:txBody>
          <a:bodyPr/>
          <a:lstStyle/>
          <a:p>
            <a:r>
              <a:rPr lang="en-US" dirty="0" smtClean="0"/>
              <a:t>Common in companies</a:t>
            </a:r>
          </a:p>
          <a:p>
            <a:pPr lvl="1"/>
            <a:r>
              <a:rPr lang="en-US" dirty="0" smtClean="0"/>
              <a:t>Company issues certificates for users</a:t>
            </a:r>
          </a:p>
          <a:p>
            <a:pPr lvl="1"/>
            <a:r>
              <a:rPr lang="en-US" dirty="0" smtClean="0"/>
              <a:t>Intranet websites accept these for login</a:t>
            </a:r>
          </a:p>
          <a:p>
            <a:pPr lvl="1"/>
            <a:r>
              <a:rPr lang="en-US" dirty="0" smtClean="0"/>
              <a:t>Can also be used for signing/encrypting e-mail</a:t>
            </a:r>
          </a:p>
          <a:p>
            <a:endParaRPr lang="en-US" dirty="0" smtClean="0"/>
          </a:p>
          <a:p>
            <a:r>
              <a:rPr lang="en-US" dirty="0" smtClean="0"/>
              <a:t>A few other limited deployments</a:t>
            </a:r>
            <a:endParaRPr lang="en-US" dirty="0"/>
          </a:p>
          <a:p>
            <a:pPr lvl="1"/>
            <a:r>
              <a:rPr lang="en-US" dirty="0" smtClean="0"/>
              <a:t>Rolled out in Estonia, several other EU countries</a:t>
            </a:r>
          </a:p>
          <a:p>
            <a:pPr lvl="1"/>
            <a:r>
              <a:rPr lang="en-US" dirty="0" smtClean="0"/>
              <a:t>Not much adoption</a:t>
            </a:r>
            <a:endParaRPr lang="en-US" dirty="0"/>
          </a:p>
        </p:txBody>
      </p:sp>
      <p:sp>
        <p:nvSpPr>
          <p:cNvPr id="4" name="Rectangle 3"/>
          <p:cNvSpPr/>
          <p:nvPr/>
        </p:nvSpPr>
        <p:spPr>
          <a:xfrm>
            <a:off x="8991600" y="1752600"/>
            <a:ext cx="2286000" cy="9144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Usability</a:t>
            </a:r>
          </a:p>
          <a:p>
            <a:pPr algn="ctr"/>
            <a:r>
              <a:rPr lang="en-US" sz="2800" dirty="0" smtClean="0">
                <a:latin typeface="Lucida Sans" panose="020B0602030504020204" pitchFamily="34" charset="0"/>
              </a:rPr>
              <a:t>nightmare</a:t>
            </a:r>
            <a:endParaRPr lang="en-US" sz="2800" dirty="0">
              <a:latin typeface="Lucida Sans" panose="020B0602030504020204" pitchFamily="34" charset="0"/>
            </a:endParaRPr>
          </a:p>
        </p:txBody>
      </p:sp>
    </p:spTree>
    <p:extLst>
      <p:ext uri="{BB962C8B-B14F-4D97-AF65-F5344CB8AC3E}">
        <p14:creationId xmlns:p14="http://schemas.microsoft.com/office/powerpoint/2010/main" val="165878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a:t>
            </a:r>
            <a:endParaRPr lang="en-US" dirty="0"/>
          </a:p>
        </p:txBody>
      </p:sp>
      <p:sp>
        <p:nvSpPr>
          <p:cNvPr id="3" name="Content Placeholder 2"/>
          <p:cNvSpPr>
            <a:spLocks noGrp="1"/>
          </p:cNvSpPr>
          <p:nvPr>
            <p:ph idx="1"/>
          </p:nvPr>
        </p:nvSpPr>
        <p:spPr/>
        <p:txBody>
          <a:bodyPr>
            <a:normAutofit/>
          </a:bodyPr>
          <a:lstStyle/>
          <a:p>
            <a:r>
              <a:rPr lang="en-US" u="sng" dirty="0" smtClean="0"/>
              <a:t>Binds</a:t>
            </a:r>
            <a:r>
              <a:rPr lang="en-US" dirty="0" smtClean="0"/>
              <a:t> an entity to a public key</a:t>
            </a:r>
          </a:p>
          <a:p>
            <a:endParaRPr lang="en-US" dirty="0"/>
          </a:p>
          <a:p>
            <a:r>
              <a:rPr lang="en-US" dirty="0" smtClean="0"/>
              <a:t>Signed by some issuer (certification authority)</a:t>
            </a:r>
            <a:br>
              <a:rPr lang="en-US" dirty="0" smtClean="0"/>
            </a:br>
            <a:r>
              <a:rPr lang="en-US" dirty="0" smtClean="0"/>
              <a:t>Contains the identity of issuer </a:t>
            </a:r>
          </a:p>
          <a:p>
            <a:endParaRPr lang="en-US" dirty="0"/>
          </a:p>
          <a:p>
            <a:r>
              <a:rPr lang="en-US" dirty="0" smtClean="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6718"/>
            <a:ext cx="12344400" cy="1143000"/>
          </a:xfrm>
        </p:spPr>
        <p:txBody>
          <a:bodyPr>
            <a:noAutofit/>
          </a:bodyPr>
          <a:lstStyle/>
          <a:p>
            <a:pPr algn="ctr"/>
            <a:r>
              <a:rPr lang="en-US" sz="3600" dirty="0" smtClean="0"/>
              <a:t>How do you know you’re looking at the “real” Facebook?</a:t>
            </a:r>
            <a:endParaRPr lang="en-US" sz="3600" dirty="0"/>
          </a:p>
        </p:txBody>
      </p:sp>
      <p:sp>
        <p:nvSpPr>
          <p:cNvPr id="5" name="Content Placeholder 4"/>
          <p:cNvSpPr>
            <a:spLocks noGrp="1"/>
          </p:cNvSpPr>
          <p:nvPr>
            <p:ph idx="4294967295"/>
          </p:nvPr>
        </p:nvSpPr>
        <p:spPr>
          <a:xfrm>
            <a:off x="0" y="1600200"/>
            <a:ext cx="8229600" cy="5029200"/>
          </a:xfrm>
          <a:prstGeom prst="rect">
            <a:avLst/>
          </a:prstGeom>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3"/>
          <a:stretch>
            <a:fillRect/>
          </a:stretch>
        </p:blipFill>
        <p:spPr>
          <a:xfrm>
            <a:off x="1663700" y="1282700"/>
            <a:ext cx="8851900" cy="4279900"/>
          </a:xfrm>
          <a:prstGeom prst="rect">
            <a:avLst/>
          </a:prstGeom>
        </p:spPr>
      </p:pic>
    </p:spTree>
    <p:extLst>
      <p:ext uri="{BB962C8B-B14F-4D97-AF65-F5344CB8AC3E}">
        <p14:creationId xmlns:p14="http://schemas.microsoft.com/office/powerpoint/2010/main" val="762972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Assumptions for Authentication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HTTPS certification is working correctly</a:t>
            </a:r>
          </a:p>
          <a:p>
            <a:pPr marL="514350" indent="-514350">
              <a:buFont typeface="+mj-lt"/>
              <a:buAutoNum type="arabicPeriod"/>
            </a:pPr>
            <a:endParaRPr lang="en-US" dirty="0" smtClean="0"/>
          </a:p>
          <a:p>
            <a:pPr marL="514350" indent="-514350">
              <a:buFont typeface="+mj-lt"/>
              <a:buAutoNum type="arabicPeriod"/>
            </a:pPr>
            <a:r>
              <a:rPr lang="en-US" dirty="0" smtClean="0"/>
              <a:t>Browser is behaving correctly</a:t>
            </a:r>
            <a:br>
              <a:rPr lang="en-US" dirty="0" smtClean="0"/>
            </a:br>
            <a:r>
              <a:rPr lang="en-US" dirty="0" smtClean="0"/>
              <a:t>	(Subsumes malware on my computer)</a:t>
            </a:r>
            <a:endParaRPr lang="en-US" dirty="0"/>
          </a:p>
          <a:p>
            <a:pPr marL="514350" indent="-514350">
              <a:buFont typeface="+mj-lt"/>
              <a:buAutoNum type="arabicPeriod"/>
            </a:pPr>
            <a:endParaRPr lang="en-US" dirty="0"/>
          </a:p>
          <a:p>
            <a:pPr marL="514350" indent="-514350">
              <a:buFont typeface="+mj-lt"/>
              <a:buAutoNum type="arabicPeriod"/>
            </a:pPr>
            <a:r>
              <a:rPr lang="en-US" dirty="0" smtClean="0"/>
              <a:t>Google’s URL </a:t>
            </a:r>
            <a:r>
              <a:rPr lang="en-US" dirty="0"/>
              <a:t>is indeed https:/</a:t>
            </a:r>
            <a:r>
              <a:rPr lang="en-US" dirty="0" smtClean="0"/>
              <a:t>/</a:t>
            </a:r>
            <a:r>
              <a:rPr lang="en-US" dirty="0" err="1" smtClean="0"/>
              <a:t>facebook.com</a:t>
            </a:r>
            <a:endParaRPr lang="en-US" dirty="0"/>
          </a:p>
          <a:p>
            <a:pPr marL="0" indent="0">
              <a:buNone/>
            </a:pPr>
            <a:r>
              <a:rPr lang="en-US" dirty="0" smtClean="0"/>
              <a:t>	Not, say, </a:t>
            </a:r>
            <a:r>
              <a:rPr lang="en-US" dirty="0" smtClean="0">
                <a:latin typeface="Consolas" panose="020B0609020204030204" pitchFamily="49" charset="0"/>
                <a:cs typeface="Consolas" panose="020B0609020204030204" pitchFamily="49" charset="0"/>
              </a:rPr>
              <a:t>https://</a:t>
            </a:r>
            <a:r>
              <a:rPr lang="en-US" dirty="0" err="1" smtClean="0">
                <a:latin typeface="Consolas" panose="020B0609020204030204" pitchFamily="49" charset="0"/>
                <a:cs typeface="Consolas" panose="020B0609020204030204" pitchFamily="49" charset="0"/>
              </a:rPr>
              <a:t>thefacebook.com</a:t>
            </a:r>
            <a:endParaRPr lang="en-US" dirty="0" smtClean="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597443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Assumption 2: </a:t>
            </a:r>
            <a:br>
              <a:rPr lang="en-US" dirty="0" smtClean="0"/>
            </a:br>
            <a:r>
              <a:rPr lang="en-US" dirty="0" smtClean="0"/>
              <a:t>browser is behaving correctly</a:t>
            </a:r>
            <a:endParaRPr lang="en-US" dirty="0"/>
          </a:p>
        </p:txBody>
      </p:sp>
    </p:spTree>
    <p:extLst>
      <p:ext uri="{BB962C8B-B14F-4D97-AF65-F5344CB8AC3E}">
        <p14:creationId xmlns:p14="http://schemas.microsoft.com/office/powerpoint/2010/main" val="3591654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569"/>
          <a:stretch/>
        </p:blipFill>
        <p:spPr bwMode="auto">
          <a:xfrm>
            <a:off x="1524000" y="1720736"/>
            <a:ext cx="9158177" cy="4451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First I had </a:t>
            </a:r>
            <a:r>
              <a:rPr lang="en-US" smtClean="0"/>
              <a:t>to download Firefox…</a:t>
            </a:r>
            <a:endParaRPr lang="en-US"/>
          </a:p>
        </p:txBody>
      </p:sp>
    </p:spTree>
    <p:extLst>
      <p:ext uri="{BB962C8B-B14F-4D97-AF65-F5344CB8AC3E}">
        <p14:creationId xmlns:p14="http://schemas.microsoft.com/office/powerpoint/2010/main" val="40844964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7600" cy="1143000"/>
          </a:xfrm>
        </p:spPr>
        <p:txBody>
          <a:bodyPr>
            <a:normAutofit/>
          </a:bodyPr>
          <a:lstStyle/>
          <a:p>
            <a:r>
              <a:rPr lang="en-US" dirty="0" smtClean="0"/>
              <a:t>Three Assumptions</a:t>
            </a:r>
            <a:endParaRPr lang="en-US" dirty="0"/>
          </a:p>
        </p:txBody>
      </p:sp>
      <p:sp>
        <p:nvSpPr>
          <p:cNvPr id="3" name="Content Placeholder 2"/>
          <p:cNvSpPr>
            <a:spLocks noGrp="1"/>
          </p:cNvSpPr>
          <p:nvPr>
            <p:ph idx="1"/>
          </p:nvPr>
        </p:nvSpPr>
        <p:spPr>
          <a:xfrm>
            <a:off x="609600" y="1600201"/>
            <a:ext cx="11582400" cy="4525963"/>
          </a:xfrm>
        </p:spPr>
        <p:txBody>
          <a:bodyPr>
            <a:normAutofit/>
          </a:bodyPr>
          <a:lstStyle/>
          <a:p>
            <a:pPr marL="514350" indent="-514350">
              <a:buFont typeface="+mj-lt"/>
              <a:buAutoNum type="arabicPeriod"/>
            </a:pPr>
            <a:r>
              <a:rPr lang="en-US" dirty="0" smtClean="0"/>
              <a:t>Internet Explorer is behaving correctly</a:t>
            </a:r>
            <a:br>
              <a:rPr lang="en-US" dirty="0" smtClean="0"/>
            </a:br>
            <a:r>
              <a:rPr lang="en-US" dirty="0" smtClean="0"/>
              <a:t>	(Subsumes malware on my computer)</a:t>
            </a:r>
          </a:p>
          <a:p>
            <a:pPr marL="514350" indent="-514350">
              <a:buFont typeface="+mj-lt"/>
              <a:buAutoNum type="arabicPeriod"/>
            </a:pPr>
            <a:endParaRPr lang="en-US" dirty="0"/>
          </a:p>
          <a:p>
            <a:pPr marL="514350" indent="-514350">
              <a:buFont typeface="+mj-lt"/>
              <a:buAutoNum type="arabicPeriod"/>
            </a:pPr>
            <a:r>
              <a:rPr lang="en-US" dirty="0" smtClean="0"/>
              <a:t>HTTPS </a:t>
            </a:r>
            <a:r>
              <a:rPr lang="en-US" dirty="0"/>
              <a:t>c</a:t>
            </a:r>
            <a:r>
              <a:rPr lang="en-US" dirty="0" smtClean="0"/>
              <a:t>ertification is working correctly</a:t>
            </a:r>
          </a:p>
          <a:p>
            <a:pPr marL="514350" indent="-514350">
              <a:buFont typeface="+mj-lt"/>
              <a:buAutoNum type="arabicPeriod"/>
            </a:pPr>
            <a:endParaRPr lang="en-US" dirty="0"/>
          </a:p>
          <a:p>
            <a:pPr marL="514350" indent="-514350">
              <a:buFont typeface="+mj-lt"/>
              <a:buAutoNum type="arabicPeriod"/>
            </a:pPr>
            <a:r>
              <a:rPr lang="en-US" dirty="0" smtClean="0"/>
              <a:t>Firefox’s URL is indeed </a:t>
            </a:r>
            <a:r>
              <a:rPr lang="en-US" dirty="0" smtClean="0">
                <a:latin typeface="Consolas" panose="020B0609020204030204" pitchFamily="49" charset="0"/>
                <a:cs typeface="Consolas" panose="020B0609020204030204" pitchFamily="49" charset="0"/>
              </a:rPr>
              <a:t>https://mozilla.com/…</a:t>
            </a:r>
            <a:endParaRPr lang="en-US" dirty="0" smtClean="0">
              <a:latin typeface="+mj-lt"/>
              <a:cs typeface="Consolas" panose="020B0609020204030204" pitchFamily="49" charset="0"/>
            </a:endParaRPr>
          </a:p>
          <a:p>
            <a:pPr marL="457200" lvl="1" indent="0">
              <a:buNone/>
            </a:pPr>
            <a:r>
              <a:rPr lang="en-US" dirty="0" smtClean="0">
                <a:cs typeface="Consolas" panose="020B0609020204030204" pitchFamily="49" charset="0"/>
              </a:rPr>
              <a:t>	This assumption no longer needed!</a:t>
            </a:r>
          </a:p>
          <a:p>
            <a:pPr marL="457200" lvl="1" indent="0">
              <a:buNone/>
            </a:pPr>
            <a:r>
              <a:rPr lang="en-US" dirty="0" smtClean="0">
                <a:cs typeface="Consolas" panose="020B0609020204030204" pitchFamily="49" charset="0"/>
              </a:rPr>
              <a:t>	Mozilla’s certificate is assigned to “Mozilla Foundation [US]”</a:t>
            </a:r>
          </a:p>
        </p:txBody>
      </p:sp>
      <p:sp>
        <p:nvSpPr>
          <p:cNvPr id="6" name="TextBox 5"/>
          <p:cNvSpPr txBox="1"/>
          <p:nvPr/>
        </p:nvSpPr>
        <p:spPr>
          <a:xfrm>
            <a:off x="10896600" y="4724400"/>
            <a:ext cx="184731" cy="400110"/>
          </a:xfrm>
          <a:prstGeom prst="rect">
            <a:avLst/>
          </a:prstGeom>
          <a:noFill/>
        </p:spPr>
        <p:txBody>
          <a:bodyPr wrap="none" rtlCol="0">
            <a:spAutoFit/>
          </a:bodyPr>
          <a:lstStyle/>
          <a:p>
            <a:endParaRPr lang="en-US" sz="2000" dirty="0" smtClean="0">
              <a:latin typeface="Lucida Sans" panose="020B0602030504020204" pitchFamily="34" charset="0"/>
            </a:endParaRPr>
          </a:p>
        </p:txBody>
      </p:sp>
      <p:sp>
        <p:nvSpPr>
          <p:cNvPr id="8" name="Rectangle 7"/>
          <p:cNvSpPr/>
          <p:nvPr/>
        </p:nvSpPr>
        <p:spPr>
          <a:xfrm>
            <a:off x="10561637" y="4432012"/>
            <a:ext cx="519694" cy="584775"/>
          </a:xfrm>
          <a:prstGeom prst="rect">
            <a:avLst/>
          </a:prstGeom>
        </p:spPr>
        <p:txBody>
          <a:bodyPr wrap="none">
            <a:spAutoFit/>
          </a:bodyPr>
          <a:lstStyle/>
          <a:p>
            <a:r>
              <a:rPr lang="en-US" sz="3200" dirty="0">
                <a:solidFill>
                  <a:srgbClr val="FF0000"/>
                </a:solidFill>
                <a:latin typeface="Lucida Sans" panose="020B0602030504020204" pitchFamily="34" charset="0"/>
              </a:rPr>
              <a:t>✗</a:t>
            </a:r>
          </a:p>
        </p:txBody>
      </p:sp>
    </p:spTree>
    <p:extLst>
      <p:ext uri="{BB962C8B-B14F-4D97-AF65-F5344CB8AC3E}">
        <p14:creationId xmlns:p14="http://schemas.microsoft.com/office/powerpoint/2010/main" val="31438667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e\Dropbox\IMG_20131001_200953.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5514" t="22186" r="11191" b="15064"/>
          <a:stretch/>
        </p:blipFill>
        <p:spPr bwMode="auto">
          <a:xfrm>
            <a:off x="3131128" y="1870364"/>
            <a:ext cx="5860473" cy="33112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I also updated Internet Explorer</a:t>
            </a:r>
            <a:endParaRPr lang="en-US" dirty="0"/>
          </a:p>
        </p:txBody>
      </p:sp>
      <p:sp>
        <p:nvSpPr>
          <p:cNvPr id="2" name="Content Placeholder 1"/>
          <p:cNvSpPr>
            <a:spLocks noGrp="1"/>
          </p:cNvSpPr>
          <p:nvPr>
            <p:ph idx="1"/>
          </p:nvPr>
        </p:nvSpPr>
        <p:spPr>
          <a:xfrm>
            <a:off x="609600" y="5486400"/>
            <a:ext cx="10972800" cy="639764"/>
          </a:xfrm>
        </p:spPr>
        <p:txBody>
          <a:bodyPr/>
          <a:lstStyle/>
          <a:p>
            <a:pPr marL="0" indent="0">
              <a:buNone/>
            </a:pPr>
            <a:r>
              <a:rPr lang="en-US" dirty="0" smtClean="0"/>
              <a:t>Code </a:t>
            </a:r>
            <a:r>
              <a:rPr lang="en-US" dirty="0"/>
              <a:t>signing — </a:t>
            </a:r>
            <a:r>
              <a:rPr lang="en-US" dirty="0" smtClean="0"/>
              <a:t>same principle as HTTPS, different UI</a:t>
            </a:r>
            <a:endParaRPr lang="en-US" dirty="0"/>
          </a:p>
        </p:txBody>
      </p:sp>
    </p:spTree>
    <p:extLst>
      <p:ext uri="{BB962C8B-B14F-4D97-AF65-F5344CB8AC3E}">
        <p14:creationId xmlns:p14="http://schemas.microsoft.com/office/powerpoint/2010/main" val="11798076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Assumption 3:</a:t>
            </a:r>
            <a:br>
              <a:rPr lang="en-US" dirty="0" smtClean="0"/>
            </a:br>
            <a:r>
              <a:rPr lang="en-US" dirty="0" smtClean="0"/>
              <a:t>Domain is Correct</a:t>
            </a:r>
            <a:endParaRPr lang="en-US" dirty="0"/>
          </a:p>
        </p:txBody>
      </p:sp>
    </p:spTree>
    <p:extLst>
      <p:ext uri="{BB962C8B-B14F-4D97-AF65-F5344CB8AC3E}">
        <p14:creationId xmlns:p14="http://schemas.microsoft.com/office/powerpoint/2010/main" val="3364595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Typosquatting</a:t>
            </a:r>
            <a:endParaRPr lang="en-US" dirty="0"/>
          </a:p>
        </p:txBody>
      </p:sp>
      <p:sp>
        <p:nvSpPr>
          <p:cNvPr id="3" name="Content Placeholder 2"/>
          <p:cNvSpPr>
            <a:spLocks noGrp="1"/>
          </p:cNvSpPr>
          <p:nvPr>
            <p:ph idx="1"/>
          </p:nvPr>
        </p:nvSpPr>
        <p:spPr/>
        <p:txBody>
          <a:bodyPr/>
          <a:lstStyle/>
          <a:p>
            <a:pPr marL="0" indent="0">
              <a:buNone/>
            </a:pPr>
            <a:r>
              <a:rPr lang="en-US" dirty="0" smtClean="0"/>
              <a:t>e.g., </a:t>
            </a:r>
            <a:r>
              <a:rPr lang="en-US" dirty="0" err="1" smtClean="0"/>
              <a:t>facebook.com</a:t>
            </a:r>
            <a:r>
              <a:rPr lang="en-US" dirty="0" smtClean="0"/>
              <a:t> </a:t>
            </a:r>
            <a:r>
              <a:rPr lang="en-US" dirty="0" err="1" smtClean="0"/>
              <a:t>vs</a:t>
            </a:r>
            <a:r>
              <a:rPr lang="en-US" dirty="0" smtClean="0"/>
              <a:t> </a:t>
            </a:r>
            <a:r>
              <a:rPr lang="en-US" dirty="0" err="1" smtClean="0"/>
              <a:t>facebok.com</a:t>
            </a:r>
            <a:endParaRPr lang="en-US" dirty="0" smtClean="0"/>
          </a:p>
          <a:p>
            <a:endParaRPr lang="en-US" dirty="0"/>
          </a:p>
          <a:p>
            <a:pPr marL="0" indent="0">
              <a:buNone/>
            </a:pPr>
            <a:r>
              <a:rPr lang="en-US" dirty="0" smtClean="0">
                <a:solidFill>
                  <a:srgbClr val="4F81BE"/>
                </a:solidFill>
              </a:rPr>
              <a:t>Discussion: what stops an attacker from registering such typos and using them for phishing?</a:t>
            </a:r>
          </a:p>
          <a:p>
            <a:pPr marL="0" indent="0">
              <a:buNone/>
            </a:pPr>
            <a:endParaRPr lang="en-US" dirty="0">
              <a:solidFill>
                <a:srgbClr val="4F81BE"/>
              </a:solidFill>
            </a:endParaRPr>
          </a:p>
          <a:p>
            <a:pPr marL="0" indent="0">
              <a:buNone/>
            </a:pPr>
            <a:r>
              <a:rPr lang="en-US" dirty="0" smtClean="0"/>
              <a:t>Primarily legal measures!</a:t>
            </a:r>
          </a:p>
          <a:p>
            <a:pPr marL="0" indent="0">
              <a:buNone/>
            </a:pPr>
            <a:r>
              <a:rPr lang="en-US" dirty="0" smtClean="0"/>
              <a:t>ICANN enforces trademark law</a:t>
            </a:r>
          </a:p>
        </p:txBody>
      </p:sp>
    </p:spTree>
    <p:extLst>
      <p:ext uri="{BB962C8B-B14F-4D97-AF65-F5344CB8AC3E}">
        <p14:creationId xmlns:p14="http://schemas.microsoft.com/office/powerpoint/2010/main" val="37111601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“IDN homograph attack”</a:t>
            </a:r>
            <a:endParaRPr lang="en-US" dirty="0"/>
          </a:p>
        </p:txBody>
      </p:sp>
      <p:sp>
        <p:nvSpPr>
          <p:cNvPr id="3" name="Content Placeholder 2"/>
          <p:cNvSpPr>
            <a:spLocks noGrp="1"/>
          </p:cNvSpPr>
          <p:nvPr>
            <p:ph idx="1"/>
          </p:nvPr>
        </p:nvSpPr>
        <p:spPr>
          <a:xfrm>
            <a:off x="609600" y="1600201"/>
            <a:ext cx="11582400" cy="4724399"/>
          </a:xfrm>
        </p:spPr>
        <p:txBody>
          <a:bodyPr/>
          <a:lstStyle/>
          <a:p>
            <a:pPr marL="0" indent="0">
              <a:buNone/>
            </a:pPr>
            <a:r>
              <a:rPr lang="en-US" dirty="0">
                <a:latin typeface="Consolas" panose="020B0609020204030204" pitchFamily="49" charset="0"/>
                <a:cs typeface="Consolas" panose="020B0609020204030204" pitchFamily="49" charset="0"/>
              </a:rPr>
              <a:t>https://</a:t>
            </a:r>
            <a:r>
              <a:rPr lang="en-US" dirty="0" smtClean="0">
                <a:latin typeface="Consolas" panose="020B0609020204030204" pitchFamily="49" charset="0"/>
                <a:cs typeface="Consolas" panose="020B0609020204030204" pitchFamily="49" charset="0"/>
              </a:rPr>
              <a:t>facebook.com </a:t>
            </a:r>
            <a:r>
              <a:rPr lang="en-US" dirty="0" smtClean="0">
                <a:cs typeface="Consolas" panose="020B0609020204030204" pitchFamily="49" charset="0"/>
              </a:rPr>
              <a:t>vs</a:t>
            </a:r>
            <a:endParaRPr lang="en-US" dirty="0">
              <a:cs typeface="Consolas" panose="020B0609020204030204" pitchFamily="49" charset="0"/>
            </a:endParaRPr>
          </a:p>
          <a:p>
            <a:pPr marL="0" indent="0">
              <a:buNone/>
            </a:pPr>
            <a:r>
              <a:rPr lang="en-US" dirty="0" smtClean="0">
                <a:latin typeface="Consolas" panose="020B0609020204030204" pitchFamily="49" charset="0"/>
                <a:cs typeface="Consolas" panose="020B0609020204030204" pitchFamily="49" charset="0"/>
              </a:rPr>
              <a:t>https://f</a:t>
            </a:r>
            <a:r>
              <a:rPr lang="az-Cyrl-AZ" dirty="0">
                <a:latin typeface="Consolas" panose="020B0609020204030204" pitchFamily="49" charset="0"/>
                <a:cs typeface="Consolas" panose="020B0609020204030204" pitchFamily="49" charset="0"/>
              </a:rPr>
              <a:t>а</a:t>
            </a:r>
            <a:r>
              <a:rPr lang="en-US" dirty="0" smtClean="0">
                <a:latin typeface="Consolas" panose="020B0609020204030204" pitchFamily="49" charset="0"/>
                <a:cs typeface="Consolas" panose="020B0609020204030204" pitchFamily="49" charset="0"/>
              </a:rPr>
              <a:t>cebook.com </a:t>
            </a:r>
            <a:endParaRPr lang="en-US" dirty="0" smtClean="0">
              <a:cs typeface="Consolas" panose="020B0609020204030204" pitchFamily="49" charset="0"/>
            </a:endParaRPr>
          </a:p>
          <a:p>
            <a:pPr marL="0" indent="0">
              <a:buNone/>
            </a:pPr>
            <a:endParaRPr lang="en-US" dirty="0" smtClean="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smtClean="0">
              <a:latin typeface="Consolas" panose="020B0609020204030204" pitchFamily="49" charset="0"/>
              <a:cs typeface="Consolas" panose="020B0609020204030204" pitchFamily="49" charset="0"/>
            </a:endParaRPr>
          </a:p>
          <a:p>
            <a:pPr marL="0" indent="0">
              <a:buNone/>
            </a:pPr>
            <a:endParaRPr lang="en-US" dirty="0" smtClean="0">
              <a:cs typeface="Consolas" panose="020B0609020204030204" pitchFamily="49" charset="0"/>
            </a:endParaRPr>
          </a:p>
          <a:p>
            <a:pPr marL="0" indent="0">
              <a:buNone/>
            </a:pPr>
            <a:r>
              <a:rPr lang="en-US" dirty="0">
                <a:cs typeface="Consolas" panose="020B0609020204030204" pitchFamily="49" charset="0"/>
              </a:rPr>
              <a:t>Latter URL is encoded as </a:t>
            </a:r>
            <a:r>
              <a:rPr lang="en-US" dirty="0">
                <a:latin typeface="Consolas" panose="020B0609020204030204" pitchFamily="49" charset="0"/>
                <a:cs typeface="Consolas" panose="020B0609020204030204" pitchFamily="49" charset="0"/>
              </a:rPr>
              <a:t>https://xn--fcebook-2fg.com/</a:t>
            </a:r>
          </a:p>
          <a:p>
            <a:pPr marL="0" indent="0">
              <a:buNone/>
            </a:pPr>
            <a:r>
              <a:rPr lang="en-US" dirty="0" smtClean="0">
                <a:cs typeface="Consolas" panose="020B0609020204030204" pitchFamily="49" charset="0"/>
              </a:rPr>
              <a:t>	</a:t>
            </a:r>
            <a:r>
              <a:rPr lang="en-US" i="1" dirty="0" smtClean="0">
                <a:cs typeface="Consolas" panose="020B0609020204030204" pitchFamily="49" charset="0"/>
              </a:rPr>
              <a:t>Unless</a:t>
            </a:r>
            <a:r>
              <a:rPr lang="en-US" dirty="0" smtClean="0">
                <a:cs typeface="Consolas" panose="020B0609020204030204" pitchFamily="49" charset="0"/>
              </a:rPr>
              <a:t> you’ve configured your browser for Cyrillic</a:t>
            </a:r>
          </a:p>
        </p:txBody>
      </p:sp>
      <p:pic>
        <p:nvPicPr>
          <p:cNvPr id="1026" name="Picture 2" descr="https://docs.oracle.com/cd/E23824_01/html/E26033/figures/8.2-IDNFiref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68" y="3154741"/>
            <a:ext cx="5867400" cy="16153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34200" y="3048000"/>
            <a:ext cx="4791696" cy="1815882"/>
          </a:xfrm>
          <a:prstGeom prst="rect">
            <a:avLst/>
          </a:prstGeom>
          <a:noFill/>
        </p:spPr>
        <p:txBody>
          <a:bodyPr wrap="none" rtlCol="0">
            <a:spAutoFit/>
          </a:bodyPr>
          <a:lstStyle/>
          <a:p>
            <a:r>
              <a:rPr lang="en-US" sz="2800" dirty="0" smtClean="0">
                <a:latin typeface="Lucida Sans" panose="020B0602030504020204" pitchFamily="34" charset="0"/>
              </a:rPr>
              <a:t>URLs can contain Unicode!</a:t>
            </a:r>
          </a:p>
          <a:p>
            <a:endParaRPr lang="en-US" sz="2800" dirty="0">
              <a:latin typeface="Lucida Sans" panose="020B0602030504020204" pitchFamily="34" charset="0"/>
            </a:endParaRPr>
          </a:p>
          <a:p>
            <a:r>
              <a:rPr lang="en-US" sz="2800" dirty="0" smtClean="0">
                <a:latin typeface="Lucida Sans" panose="020B0602030504020204" pitchFamily="34" charset="0"/>
              </a:rPr>
              <a:t>IDN = Internationalized </a:t>
            </a:r>
          </a:p>
          <a:p>
            <a:r>
              <a:rPr lang="en-US" sz="2800" dirty="0">
                <a:latin typeface="Lucida Sans" panose="020B0602030504020204" pitchFamily="34" charset="0"/>
              </a:rPr>
              <a:t>	</a:t>
            </a:r>
            <a:r>
              <a:rPr lang="en-US" sz="2800" dirty="0" smtClean="0">
                <a:latin typeface="Lucida Sans" panose="020B0602030504020204" pitchFamily="34" charset="0"/>
              </a:rPr>
              <a:t> Domain Name</a:t>
            </a:r>
          </a:p>
        </p:txBody>
      </p:sp>
      <p:sp>
        <p:nvSpPr>
          <p:cNvPr id="5" name="Rectangular Callout 4"/>
          <p:cNvSpPr/>
          <p:nvPr/>
        </p:nvSpPr>
        <p:spPr>
          <a:xfrm>
            <a:off x="5949288" y="1752600"/>
            <a:ext cx="4572000" cy="960569"/>
          </a:xfrm>
          <a:prstGeom prst="wedgeRectCallout">
            <a:avLst>
              <a:gd name="adj1" fmla="val -61462"/>
              <a:gd name="adj2" fmla="val 27986"/>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Try copy-pasting this into browser URL bar</a:t>
            </a:r>
            <a:endParaRPr lang="en-US" sz="2800" dirty="0">
              <a:latin typeface="Lucida Sans" panose="020B0602030504020204" pitchFamily="34" charset="0"/>
            </a:endParaRPr>
          </a:p>
        </p:txBody>
      </p:sp>
    </p:spTree>
    <p:extLst>
      <p:ext uri="{BB962C8B-B14F-4D97-AF65-F5344CB8AC3E}">
        <p14:creationId xmlns:p14="http://schemas.microsoft.com/office/powerpoint/2010/main" val="15849770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most dangerous code in the world”</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Major SSL clients (not browsers) are broken</a:t>
            </a:r>
          </a:p>
          <a:p>
            <a:pPr lvl="1"/>
            <a:r>
              <a:rPr lang="en-US" dirty="0" smtClean="0"/>
              <a:t>Shopping cart libraries (incl. Amazon and </a:t>
            </a:r>
            <a:r>
              <a:rPr lang="en-US" dirty="0" err="1" smtClean="0"/>
              <a:t>Paypal</a:t>
            </a:r>
            <a:r>
              <a:rPr lang="en-US" dirty="0" smtClean="0"/>
              <a:t>)</a:t>
            </a:r>
          </a:p>
          <a:p>
            <a:pPr lvl="1"/>
            <a:r>
              <a:rPr lang="en-US" dirty="0" smtClean="0"/>
              <a:t>Instant messengers such as AIM and Trillian</a:t>
            </a:r>
          </a:p>
          <a:p>
            <a:pPr lvl="1"/>
            <a:r>
              <a:rPr lang="en-US" dirty="0" smtClean="0"/>
              <a:t>Chase mobile banking app</a:t>
            </a:r>
          </a:p>
          <a:p>
            <a:pPr marL="0" indent="0">
              <a:buNone/>
            </a:pPr>
            <a:r>
              <a:rPr lang="en-US" dirty="0" smtClean="0"/>
              <a:t>Broken in hilarious ways</a:t>
            </a:r>
          </a:p>
          <a:p>
            <a:pPr lvl="1"/>
            <a:r>
              <a:rPr lang="en-US" dirty="0" smtClean="0"/>
              <a:t>e.g., forgets to check if it’s the right domain name</a:t>
            </a:r>
            <a:endParaRPr lang="en-US" dirty="0"/>
          </a:p>
        </p:txBody>
      </p:sp>
      <p:sp>
        <p:nvSpPr>
          <p:cNvPr id="6" name="Rectangle 5"/>
          <p:cNvSpPr/>
          <p:nvPr/>
        </p:nvSpPr>
        <p:spPr>
          <a:xfrm>
            <a:off x="606706" y="5029200"/>
            <a:ext cx="10820400" cy="13716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400" dirty="0">
                <a:latin typeface="Lucida Sans" panose="020B0602030504020204" pitchFamily="34" charset="0"/>
              </a:rPr>
              <a:t>When presented with a certiﬁcate issued to </a:t>
            </a:r>
            <a:r>
              <a:rPr lang="en-US" sz="2400" b="1" dirty="0">
                <a:latin typeface="Lucida Sans" panose="020B0602030504020204" pitchFamily="34" charset="0"/>
              </a:rPr>
              <a:t>AllYourSSLAreBelongTo.us</a:t>
            </a:r>
            <a:r>
              <a:rPr lang="en-US" sz="2400" dirty="0">
                <a:latin typeface="Lucida Sans" panose="020B0602030504020204" pitchFamily="34" charset="0"/>
              </a:rPr>
              <a:t> instead of the expected Amazon or PayPal or Chase certiﬁcate, these programs eagerly establish SSL connections and spill out their secrets</a:t>
            </a:r>
          </a:p>
        </p:txBody>
      </p:sp>
    </p:spTree>
    <p:extLst>
      <p:ext uri="{BB962C8B-B14F-4D97-AF65-F5344CB8AC3E}">
        <p14:creationId xmlns:p14="http://schemas.microsoft.com/office/powerpoint/2010/main" val="4721246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Key Infrastructure</a:t>
            </a:r>
            <a:endParaRPr lang="en-US" dirty="0"/>
          </a:p>
        </p:txBody>
      </p:sp>
      <p:sp>
        <p:nvSpPr>
          <p:cNvPr id="3" name="Content Placeholder 2"/>
          <p:cNvSpPr>
            <a:spLocks noGrp="1"/>
          </p:cNvSpPr>
          <p:nvPr>
            <p:ph idx="1"/>
          </p:nvPr>
        </p:nvSpPr>
        <p:spPr/>
        <p:txBody>
          <a:bodyPr/>
          <a:lstStyle/>
          <a:p>
            <a:r>
              <a:rPr lang="en-US" dirty="0" smtClean="0"/>
              <a:t>People, policies, and procedures for creating, managing, storing, distributing, and revoking digital certificates based on asymmetric cryptography.</a:t>
            </a:r>
          </a:p>
          <a:p>
            <a:endParaRPr lang="en-US" dirty="0"/>
          </a:p>
          <a:p>
            <a:r>
              <a:rPr lang="en-US" dirty="0" smtClean="0"/>
              <a:t>Questions</a:t>
            </a:r>
          </a:p>
          <a:p>
            <a:pPr lvl="1"/>
            <a:r>
              <a:rPr lang="en-US" dirty="0" smtClean="0"/>
              <a:t>Who signs the certificate?</a:t>
            </a:r>
          </a:p>
          <a:p>
            <a:pPr lvl="1"/>
            <a:r>
              <a:rPr lang="en-US" dirty="0" smtClean="0"/>
              <a:t>Do you trust them?</a:t>
            </a:r>
          </a:p>
          <a:p>
            <a:pPr lvl="1"/>
            <a:r>
              <a:rPr lang="en-US" dirty="0" smtClean="0"/>
              <a:t>Are they honest, competent, etc.?</a:t>
            </a:r>
            <a:endParaRPr lang="en-US" dirty="0"/>
          </a:p>
        </p:txBody>
      </p:sp>
    </p:spTree>
    <p:extLst>
      <p:ext uri="{BB962C8B-B14F-4D97-AF65-F5344CB8AC3E}">
        <p14:creationId xmlns:p14="http://schemas.microsoft.com/office/powerpoint/2010/main" val="349450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This is why Firefox believes it’s the right FB</a:t>
            </a:r>
            <a:endParaRPr lang="en-US" dirty="0"/>
          </a:p>
        </p:txBody>
      </p:sp>
      <p:sp>
        <p:nvSpPr>
          <p:cNvPr id="4" name="Content Placeholder 3"/>
          <p:cNvSpPr>
            <a:spLocks noGrp="1"/>
          </p:cNvSpPr>
          <p:nvPr>
            <p:ph idx="1"/>
          </p:nvPr>
        </p:nvSpPr>
        <p:spPr>
          <a:xfrm>
            <a:off x="609600" y="4876800"/>
            <a:ext cx="10972800" cy="1249364"/>
          </a:xfrm>
        </p:spPr>
        <p:txBody>
          <a:bodyPr/>
          <a:lstStyle/>
          <a:p>
            <a:pPr marL="0" indent="0">
              <a:buNone/>
            </a:pPr>
            <a:r>
              <a:rPr lang="en-US" dirty="0" smtClean="0"/>
              <a:t>Firefox comes baked in with </a:t>
            </a:r>
            <a:r>
              <a:rPr lang="en-US" dirty="0" err="1" smtClean="0"/>
              <a:t>DigiCert’s</a:t>
            </a:r>
            <a:r>
              <a:rPr lang="en-US" dirty="0" smtClean="0"/>
              <a:t> public key</a:t>
            </a:r>
          </a:p>
          <a:p>
            <a:pPr marL="0" indent="0">
              <a:buNone/>
            </a:pPr>
            <a:r>
              <a:rPr lang="en-US" dirty="0" err="1" smtClean="0"/>
              <a:t>DigiCert</a:t>
            </a:r>
            <a:r>
              <a:rPr lang="en-US" dirty="0" smtClean="0"/>
              <a:t> signed Facebook’s public key</a:t>
            </a:r>
            <a:endParaRPr lang="en-US" dirty="0"/>
          </a:p>
        </p:txBody>
      </p:sp>
      <p:pic>
        <p:nvPicPr>
          <p:cNvPr id="3" name="Picture 2"/>
          <p:cNvPicPr>
            <a:picLocks noChangeAspect="1"/>
          </p:cNvPicPr>
          <p:nvPr/>
        </p:nvPicPr>
        <p:blipFill>
          <a:blip r:embed="rId3"/>
          <a:stretch>
            <a:fillRect/>
          </a:stretch>
        </p:blipFill>
        <p:spPr>
          <a:xfrm>
            <a:off x="2500312" y="1905000"/>
            <a:ext cx="7191375" cy="2286000"/>
          </a:xfrm>
          <a:prstGeom prst="rect">
            <a:avLst/>
          </a:prstGeom>
        </p:spPr>
      </p:pic>
    </p:spTree>
    <p:extLst>
      <p:ext uri="{BB962C8B-B14F-4D97-AF65-F5344CB8AC3E}">
        <p14:creationId xmlns:p14="http://schemas.microsoft.com/office/powerpoint/2010/main" val="36796095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a:xfrm>
            <a:off x="3810000" y="134471"/>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Firefox</a:t>
            </a:r>
            <a:endParaRPr lang="en-US" sz="2800" dirty="0">
              <a:latin typeface="Lucida Sans" panose="020B0602030504020204" pitchFamily="34" charset="0"/>
            </a:endParaRPr>
          </a:p>
        </p:txBody>
      </p:sp>
      <p:sp>
        <p:nvSpPr>
          <p:cNvPr id="16" name="Rectangle 15"/>
          <p:cNvSpPr/>
          <p:nvPr/>
        </p:nvSpPr>
        <p:spPr>
          <a:xfrm>
            <a:off x="6874658" y="134469"/>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Lucida Sans" panose="020B0602030504020204" pitchFamily="34" charset="0"/>
              </a:rPr>
              <a:t>Correct domain</a:t>
            </a:r>
            <a:endParaRPr lang="en-US" sz="2400" dirty="0">
              <a:latin typeface="Lucida Sans" panose="020B0602030504020204" pitchFamily="34" charset="0"/>
            </a:endParaRPr>
          </a:p>
        </p:txBody>
      </p:sp>
      <p:sp>
        <p:nvSpPr>
          <p:cNvPr id="17" name="Rectangle 16"/>
          <p:cNvSpPr/>
          <p:nvPr/>
        </p:nvSpPr>
        <p:spPr>
          <a:xfrm>
            <a:off x="9908836" y="134469"/>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Cert</a:t>
            </a:r>
            <a:endParaRPr lang="en-US" sz="2800" dirty="0">
              <a:latin typeface="Lucida Sans" panose="020B0602030504020204" pitchFamily="34" charset="0"/>
            </a:endParaRPr>
          </a:p>
        </p:txBody>
      </p:sp>
      <p:sp>
        <p:nvSpPr>
          <p:cNvPr id="19" name="Rectangle 18"/>
          <p:cNvSpPr/>
          <p:nvPr/>
        </p:nvSpPr>
        <p:spPr>
          <a:xfrm>
            <a:off x="2727960" y="1317855"/>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Mozilla</a:t>
            </a:r>
            <a:endParaRPr lang="en-US" sz="2800" dirty="0">
              <a:latin typeface="Lucida Sans" panose="020B0602030504020204" pitchFamily="34" charset="0"/>
            </a:endParaRPr>
          </a:p>
        </p:txBody>
      </p:sp>
      <p:sp>
        <p:nvSpPr>
          <p:cNvPr id="20" name="Rectangle 19"/>
          <p:cNvSpPr/>
          <p:nvPr/>
        </p:nvSpPr>
        <p:spPr>
          <a:xfrm>
            <a:off x="4800600" y="1317855"/>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Download</a:t>
            </a:r>
            <a:endParaRPr lang="en-US" sz="2800" dirty="0">
              <a:latin typeface="Lucida Sans" panose="020B0602030504020204" pitchFamily="34" charset="0"/>
            </a:endParaRPr>
          </a:p>
        </p:txBody>
      </p:sp>
      <p:sp>
        <p:nvSpPr>
          <p:cNvPr id="22" name="Rectangle 21"/>
          <p:cNvSpPr/>
          <p:nvPr/>
        </p:nvSpPr>
        <p:spPr>
          <a:xfrm>
            <a:off x="4800600" y="2492274"/>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Lucida Sans" panose="020B0602030504020204" pitchFamily="34" charset="0"/>
              </a:rPr>
              <a:t>Correct domain</a:t>
            </a:r>
            <a:endParaRPr lang="en-US" sz="2400" dirty="0">
              <a:latin typeface="Lucida Sans" panose="020B0602030504020204" pitchFamily="34" charset="0"/>
            </a:endParaRPr>
          </a:p>
        </p:txBody>
      </p:sp>
      <p:sp>
        <p:nvSpPr>
          <p:cNvPr id="23" name="Rectangle 22"/>
          <p:cNvSpPr/>
          <p:nvPr/>
        </p:nvSpPr>
        <p:spPr>
          <a:xfrm>
            <a:off x="6874658" y="2479517"/>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Cert</a:t>
            </a:r>
            <a:endParaRPr lang="en-US" sz="2800" dirty="0">
              <a:latin typeface="Lucida Sans" panose="020B0602030504020204" pitchFamily="34" charset="0"/>
            </a:endParaRPr>
          </a:p>
        </p:txBody>
      </p:sp>
      <p:sp>
        <p:nvSpPr>
          <p:cNvPr id="24" name="Rectangle 23"/>
          <p:cNvSpPr/>
          <p:nvPr/>
        </p:nvSpPr>
        <p:spPr>
          <a:xfrm>
            <a:off x="2726542" y="2483308"/>
            <a:ext cx="1920240" cy="731520"/>
          </a:xfrm>
          <a:prstGeom prst="rect">
            <a:avLst/>
          </a:prstGeom>
          <a:solidFill>
            <a:srgbClr val="E0E9F4"/>
          </a:solidFill>
          <a:ln>
            <a:solidFill>
              <a:srgbClr val="95B3D7"/>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smtClean="0">
                <a:latin typeface="Lucida Sans" panose="020B0602030504020204" pitchFamily="34" charset="0"/>
              </a:rPr>
              <a:t>Internet Explorer</a:t>
            </a:r>
            <a:endParaRPr lang="en-US" sz="2400" dirty="0">
              <a:latin typeface="Lucida Sans" panose="020B0602030504020204" pitchFamily="34" charset="0"/>
            </a:endParaRPr>
          </a:p>
        </p:txBody>
      </p:sp>
      <p:sp>
        <p:nvSpPr>
          <p:cNvPr id="25" name="Rectangle 24"/>
          <p:cNvSpPr/>
          <p:nvPr/>
        </p:nvSpPr>
        <p:spPr>
          <a:xfrm>
            <a:off x="609600" y="3657727"/>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Microsoft</a:t>
            </a:r>
            <a:endParaRPr lang="en-US" sz="2800" dirty="0">
              <a:latin typeface="Lucida Sans" panose="020B0602030504020204" pitchFamily="34" charset="0"/>
            </a:endParaRPr>
          </a:p>
        </p:txBody>
      </p:sp>
      <p:sp>
        <p:nvSpPr>
          <p:cNvPr id="26" name="Rectangle 25"/>
          <p:cNvSpPr/>
          <p:nvPr/>
        </p:nvSpPr>
        <p:spPr>
          <a:xfrm>
            <a:off x="2727960" y="3666692"/>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Dell</a:t>
            </a:r>
            <a:endParaRPr lang="en-US" sz="2800" dirty="0">
              <a:latin typeface="Lucida Sans" panose="020B0602030504020204" pitchFamily="34" charset="0"/>
            </a:endParaRPr>
          </a:p>
        </p:txBody>
      </p:sp>
      <p:sp>
        <p:nvSpPr>
          <p:cNvPr id="27" name="Rectangle 26"/>
          <p:cNvSpPr/>
          <p:nvPr/>
        </p:nvSpPr>
        <p:spPr>
          <a:xfrm>
            <a:off x="4800600" y="3666692"/>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Update</a:t>
            </a:r>
            <a:endParaRPr lang="en-US" sz="2800" dirty="0">
              <a:latin typeface="Lucida Sans" panose="020B0602030504020204" pitchFamily="34" charset="0"/>
            </a:endParaRPr>
          </a:p>
        </p:txBody>
      </p:sp>
      <p:sp>
        <p:nvSpPr>
          <p:cNvPr id="28" name="Rectangle 27"/>
          <p:cNvSpPr/>
          <p:nvPr/>
        </p:nvSpPr>
        <p:spPr>
          <a:xfrm>
            <a:off x="3778988" y="4850076"/>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Microsoft</a:t>
            </a:r>
            <a:endParaRPr lang="en-US" sz="2800" dirty="0">
              <a:latin typeface="Lucida Sans" panose="020B0602030504020204" pitchFamily="34" charset="0"/>
            </a:endParaRPr>
          </a:p>
        </p:txBody>
      </p:sp>
      <p:sp>
        <p:nvSpPr>
          <p:cNvPr id="29" name="Rectangle 28"/>
          <p:cNvSpPr/>
          <p:nvPr/>
        </p:nvSpPr>
        <p:spPr>
          <a:xfrm>
            <a:off x="5852160" y="4856880"/>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Cert</a:t>
            </a:r>
            <a:endParaRPr lang="en-US" sz="2800" dirty="0">
              <a:latin typeface="Lucida Sans" panose="020B0602030504020204" pitchFamily="34" charset="0"/>
            </a:endParaRPr>
          </a:p>
        </p:txBody>
      </p:sp>
      <p:cxnSp>
        <p:nvCxnSpPr>
          <p:cNvPr id="30" name="Straight Arrow Connector 29"/>
          <p:cNvCxnSpPr>
            <a:stCxn id="19" idx="0"/>
            <a:endCxn id="15" idx="2"/>
          </p:cNvCxnSpPr>
          <p:nvPr/>
        </p:nvCxnSpPr>
        <p:spPr>
          <a:xfrm flipV="1">
            <a:off x="3688080" y="865991"/>
            <a:ext cx="1082040"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0" idx="0"/>
            <a:endCxn id="15" idx="2"/>
          </p:cNvCxnSpPr>
          <p:nvPr/>
        </p:nvCxnSpPr>
        <p:spPr>
          <a:xfrm flipH="1" flipV="1">
            <a:off x="4770120" y="865991"/>
            <a:ext cx="990600"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852160" y="6000466"/>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Some CA</a:t>
            </a:r>
            <a:endParaRPr lang="en-US" sz="2800" dirty="0">
              <a:latin typeface="Lucida Sans" panose="020B0602030504020204" pitchFamily="34" charset="0"/>
            </a:endParaRPr>
          </a:p>
        </p:txBody>
      </p:sp>
      <p:sp>
        <p:nvSpPr>
          <p:cNvPr id="40" name="Rectangle 39"/>
          <p:cNvSpPr/>
          <p:nvPr/>
        </p:nvSpPr>
        <p:spPr>
          <a:xfrm>
            <a:off x="9908836" y="1298362"/>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err="1" smtClean="0">
                <a:latin typeface="Lucida Sans" panose="020B0602030504020204" pitchFamily="34" charset="0"/>
              </a:rPr>
              <a:t>DigiCert</a:t>
            </a:r>
            <a:endParaRPr lang="en-US" sz="2800" dirty="0">
              <a:latin typeface="Lucida Sans" panose="020B0602030504020204" pitchFamily="34" charset="0"/>
            </a:endParaRPr>
          </a:p>
        </p:txBody>
      </p:sp>
      <p:cxnSp>
        <p:nvCxnSpPr>
          <p:cNvPr id="41" name="Straight Arrow Connector 40"/>
          <p:cNvCxnSpPr>
            <a:stCxn id="40" idx="0"/>
            <a:endCxn id="17" idx="2"/>
          </p:cNvCxnSpPr>
          <p:nvPr/>
        </p:nvCxnSpPr>
        <p:spPr>
          <a:xfrm flipV="1">
            <a:off x="10868956" y="865989"/>
            <a:ext cx="0" cy="432373"/>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6874658" y="3666692"/>
            <a:ext cx="1920240" cy="731520"/>
          </a:xfrm>
          <a:prstGeom prst="rect">
            <a:avLst/>
          </a:prstGeom>
          <a:solidFill>
            <a:schemeClr val="accent6">
              <a:lumMod val="20000"/>
              <a:lumOff val="80000"/>
            </a:schemeClr>
          </a:solidFill>
          <a:ln>
            <a:solidFill>
              <a:schemeClr val="accent6">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Some CA</a:t>
            </a:r>
            <a:endParaRPr lang="en-US" sz="2800" dirty="0">
              <a:latin typeface="Lucida Sans" panose="020B0602030504020204" pitchFamily="34" charset="0"/>
            </a:endParaRPr>
          </a:p>
        </p:txBody>
      </p:sp>
      <p:sp>
        <p:nvSpPr>
          <p:cNvPr id="44" name="Rectangle 43"/>
          <p:cNvSpPr/>
          <p:nvPr/>
        </p:nvSpPr>
        <p:spPr>
          <a:xfrm>
            <a:off x="9908836" y="2479517"/>
            <a:ext cx="1920240" cy="731520"/>
          </a:xfrm>
          <a:prstGeom prst="rect">
            <a:avLst/>
          </a:prstGeom>
          <a:solidFill>
            <a:srgbClr val="E0E9F4"/>
          </a:solidFill>
          <a:ln>
            <a:solidFill>
              <a:schemeClr val="accent1">
                <a:lumMod val="60000"/>
                <a:lumOff val="4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latin typeface="Lucida Sans" panose="020B0602030504020204" pitchFamily="34" charset="0"/>
              </a:rPr>
              <a:t>Firefox</a:t>
            </a:r>
            <a:endParaRPr lang="en-US" sz="2800" dirty="0">
              <a:latin typeface="Lucida Sans" panose="020B0602030504020204" pitchFamily="34" charset="0"/>
            </a:endParaRPr>
          </a:p>
        </p:txBody>
      </p:sp>
      <p:cxnSp>
        <p:nvCxnSpPr>
          <p:cNvPr id="45" name="Straight Arrow Connector 44"/>
          <p:cNvCxnSpPr>
            <a:endCxn id="44" idx="2"/>
          </p:cNvCxnSpPr>
          <p:nvPr/>
        </p:nvCxnSpPr>
        <p:spPr>
          <a:xfrm flipV="1">
            <a:off x="9786916" y="3211037"/>
            <a:ext cx="1082040"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44" idx="2"/>
          </p:cNvCxnSpPr>
          <p:nvPr/>
        </p:nvCxnSpPr>
        <p:spPr>
          <a:xfrm flipH="1" flipV="1">
            <a:off x="10868956" y="3211037"/>
            <a:ext cx="990600"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4" idx="0"/>
            <a:endCxn id="40" idx="2"/>
          </p:cNvCxnSpPr>
          <p:nvPr/>
        </p:nvCxnSpPr>
        <p:spPr>
          <a:xfrm flipV="1">
            <a:off x="10868956" y="2029882"/>
            <a:ext cx="0" cy="449635"/>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4" idx="0"/>
            <a:endCxn id="20" idx="2"/>
          </p:cNvCxnSpPr>
          <p:nvPr/>
        </p:nvCxnSpPr>
        <p:spPr>
          <a:xfrm flipV="1">
            <a:off x="3686662" y="2049375"/>
            <a:ext cx="2074058" cy="433933"/>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2" idx="0"/>
            <a:endCxn id="20" idx="2"/>
          </p:cNvCxnSpPr>
          <p:nvPr/>
        </p:nvCxnSpPr>
        <p:spPr>
          <a:xfrm flipV="1">
            <a:off x="5760720" y="2049375"/>
            <a:ext cx="0" cy="442899"/>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23" idx="0"/>
            <a:endCxn id="20" idx="2"/>
          </p:cNvCxnSpPr>
          <p:nvPr/>
        </p:nvCxnSpPr>
        <p:spPr>
          <a:xfrm flipH="1" flipV="1">
            <a:off x="5760720" y="2049375"/>
            <a:ext cx="2074058" cy="430142"/>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5" idx="0"/>
            <a:endCxn id="24" idx="2"/>
          </p:cNvCxnSpPr>
          <p:nvPr/>
        </p:nvCxnSpPr>
        <p:spPr>
          <a:xfrm flipV="1">
            <a:off x="1569720" y="3214828"/>
            <a:ext cx="2116942" cy="442899"/>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6" idx="0"/>
            <a:endCxn id="24" idx="2"/>
          </p:cNvCxnSpPr>
          <p:nvPr/>
        </p:nvCxnSpPr>
        <p:spPr>
          <a:xfrm flipH="1" flipV="1">
            <a:off x="3686662" y="3214828"/>
            <a:ext cx="1418"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7" idx="0"/>
            <a:endCxn id="24" idx="2"/>
          </p:cNvCxnSpPr>
          <p:nvPr/>
        </p:nvCxnSpPr>
        <p:spPr>
          <a:xfrm flipH="1" flipV="1">
            <a:off x="3686662" y="3214828"/>
            <a:ext cx="2074058"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43" idx="0"/>
            <a:endCxn id="23" idx="2"/>
          </p:cNvCxnSpPr>
          <p:nvPr/>
        </p:nvCxnSpPr>
        <p:spPr>
          <a:xfrm flipV="1">
            <a:off x="7834778" y="3211037"/>
            <a:ext cx="0" cy="455655"/>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8" idx="0"/>
            <a:endCxn id="27" idx="2"/>
          </p:cNvCxnSpPr>
          <p:nvPr/>
        </p:nvCxnSpPr>
        <p:spPr>
          <a:xfrm flipV="1">
            <a:off x="4739108" y="4398212"/>
            <a:ext cx="1021612" cy="451864"/>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0"/>
            <a:endCxn id="27" idx="2"/>
          </p:cNvCxnSpPr>
          <p:nvPr/>
        </p:nvCxnSpPr>
        <p:spPr>
          <a:xfrm flipH="1" flipV="1">
            <a:off x="5760720" y="4398212"/>
            <a:ext cx="1051560" cy="458668"/>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a:endCxn id="29" idx="2"/>
          </p:cNvCxnSpPr>
          <p:nvPr/>
        </p:nvCxnSpPr>
        <p:spPr>
          <a:xfrm flipV="1">
            <a:off x="6812280" y="5588400"/>
            <a:ext cx="0" cy="412066"/>
          </a:xfrm>
          <a:prstGeom prst="straightConnector1">
            <a:avLst/>
          </a:prstGeom>
          <a:ln w="19050">
            <a:solidFill>
              <a:schemeClr val="tx1">
                <a:lumMod val="50000"/>
                <a:lumOff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447479" y="2406915"/>
            <a:ext cx="646331" cy="923330"/>
          </a:xfrm>
          <a:prstGeom prst="rect">
            <a:avLst/>
          </a:prstGeom>
          <a:noFill/>
        </p:spPr>
        <p:txBody>
          <a:bodyPr wrap="none" rtlCol="0">
            <a:spAutoFit/>
          </a:bodyPr>
          <a:lstStyle/>
          <a:p>
            <a:r>
              <a:rPr lang="en-US" sz="5400" b="1" dirty="0" smtClean="0">
                <a:solidFill>
                  <a:srgbClr val="FF0000"/>
                </a:solidFill>
                <a:latin typeface="Lucida Sans" panose="020B0602030504020204" pitchFamily="34" charset="0"/>
              </a:rPr>
              <a:t>X</a:t>
            </a:r>
          </a:p>
        </p:txBody>
      </p:sp>
    </p:spTree>
    <p:extLst>
      <p:ext uri="{BB962C8B-B14F-4D97-AF65-F5344CB8AC3E}">
        <p14:creationId xmlns:p14="http://schemas.microsoft.com/office/powerpoint/2010/main" val="9398217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fade">
                                      <p:cBhvr>
                                        <p:cTn id="41" dur="500"/>
                                        <p:tgtEl>
                                          <p:spTgt spid="7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fade">
                                      <p:cBhvr>
                                        <p:cTn id="69" dur="500"/>
                                        <p:tgtEl>
                                          <p:spTgt spid="74"/>
                                        </p:tgtEl>
                                      </p:cBhvr>
                                    </p:animEffect>
                                  </p:childTnLst>
                                </p:cTn>
                              </p:par>
                              <p:par>
                                <p:cTn id="70" presetID="10"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fade">
                                      <p:cBhvr>
                                        <p:cTn id="72" dur="500"/>
                                        <p:tgtEl>
                                          <p:spTgt spid="75"/>
                                        </p:tgtEl>
                                      </p:cBhvr>
                                    </p:animEffect>
                                  </p:childTnLst>
                                </p:cTn>
                              </p:par>
                              <p:par>
                                <p:cTn id="73" presetID="10" presetClass="entr" presetSubtype="0"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fade">
                                      <p:cBhvr>
                                        <p:cTn id="75" dur="500"/>
                                        <p:tgtEl>
                                          <p:spTgt spid="8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9" presetClass="emph" presetSubtype="0" grpId="1" nodeType="withEffect">
                                  <p:stCondLst>
                                    <p:cond delay="0"/>
                                  </p:stCondLst>
                                  <p:childTnLst>
                                    <p:set>
                                      <p:cBhvr rctx="PPT">
                                        <p:cTn id="104" dur="indefinite"/>
                                        <p:tgtEl>
                                          <p:spTgt spid="44"/>
                                        </p:tgtEl>
                                        <p:attrNameLst>
                                          <p:attrName>style.opacity</p:attrName>
                                        </p:attrNameLst>
                                      </p:cBhvr>
                                      <p:to>
                                        <p:strVal val="0.5"/>
                                      </p:to>
                                    </p:set>
                                    <p:animEffect filter="image" prLst="opacity: 0.5">
                                      <p:cBhvr rctx="IE">
                                        <p:cTn id="105" dur="indefinite"/>
                                        <p:tgtEl>
                                          <p:spTgt spid="44"/>
                                        </p:tgtEl>
                                      </p:cBhvr>
                                    </p:animEffect>
                                  </p:childTnLst>
                                </p:cTn>
                              </p:par>
                              <p:par>
                                <p:cTn id="106" presetID="9" presetClass="emph" presetSubtype="0" nodeType="withEffect">
                                  <p:stCondLst>
                                    <p:cond delay="0"/>
                                  </p:stCondLst>
                                  <p:childTnLst>
                                    <p:set>
                                      <p:cBhvr rctx="PPT">
                                        <p:cTn id="107" dur="indefinite"/>
                                        <p:tgtEl>
                                          <p:spTgt spid="45"/>
                                        </p:tgtEl>
                                        <p:attrNameLst>
                                          <p:attrName>style.opacity</p:attrName>
                                        </p:attrNameLst>
                                      </p:cBhvr>
                                      <p:to>
                                        <p:strVal val="0.5"/>
                                      </p:to>
                                    </p:set>
                                    <p:animEffect filter="image" prLst="opacity: 0.5">
                                      <p:cBhvr rctx="IE">
                                        <p:cTn id="108" dur="indefinite"/>
                                        <p:tgtEl>
                                          <p:spTgt spid="45"/>
                                        </p:tgtEl>
                                      </p:cBhvr>
                                    </p:animEffect>
                                  </p:childTnLst>
                                </p:cTn>
                              </p:par>
                              <p:par>
                                <p:cTn id="109" presetID="9" presetClass="emph" presetSubtype="0" nodeType="withEffect">
                                  <p:stCondLst>
                                    <p:cond delay="0"/>
                                  </p:stCondLst>
                                  <p:childTnLst>
                                    <p:set>
                                      <p:cBhvr rctx="PPT">
                                        <p:cTn id="110" dur="indefinite"/>
                                        <p:tgtEl>
                                          <p:spTgt spid="46"/>
                                        </p:tgtEl>
                                        <p:attrNameLst>
                                          <p:attrName>style.opacity</p:attrName>
                                        </p:attrNameLst>
                                      </p:cBhvr>
                                      <p:to>
                                        <p:strVal val="0.5"/>
                                      </p:to>
                                    </p:set>
                                    <p:animEffect filter="image" prLst="opacity: 0.5">
                                      <p:cBhvr rctx="IE">
                                        <p:cTn id="111" dur="indefinite"/>
                                        <p:tgtEl>
                                          <p:spTgt spid="46"/>
                                        </p:tgtEl>
                                      </p:cBhvr>
                                    </p:animEffect>
                                  </p:childTnLst>
                                </p:cTn>
                              </p:par>
                              <p:par>
                                <p:cTn id="112" presetID="9" presetClass="emph" presetSubtype="0" nodeType="withEffect">
                                  <p:stCondLst>
                                    <p:cond delay="0"/>
                                  </p:stCondLst>
                                  <p:childTnLst>
                                    <p:set>
                                      <p:cBhvr rctx="PPT">
                                        <p:cTn id="113" dur="indefinite"/>
                                        <p:tgtEl>
                                          <p:spTgt spid="47"/>
                                        </p:tgtEl>
                                        <p:attrNameLst>
                                          <p:attrName>style.opacity</p:attrName>
                                        </p:attrNameLst>
                                      </p:cBhvr>
                                      <p:to>
                                        <p:strVal val="0.5"/>
                                      </p:to>
                                    </p:set>
                                    <p:animEffect filter="image" prLst="opacity: 0.5">
                                      <p:cBhvr rctx="IE">
                                        <p:cTn id="114" dur="indefinite"/>
                                        <p:tgtEl>
                                          <p:spTgt spid="4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fade">
                                      <p:cBhvr>
                                        <p:cTn id="119"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animBg="1"/>
      <p:bldP spid="23" grpId="0" animBg="1"/>
      <p:bldP spid="24" grpId="0" animBg="1"/>
      <p:bldP spid="25" grpId="0" animBg="1"/>
      <p:bldP spid="26" grpId="0" animBg="1"/>
      <p:bldP spid="27" grpId="0" animBg="1"/>
      <p:bldP spid="28" grpId="0" animBg="1"/>
      <p:bldP spid="29" grpId="0" animBg="1"/>
      <p:bldP spid="32" grpId="0" animBg="1"/>
      <p:bldP spid="40" grpId="0" animBg="1"/>
      <p:bldP spid="43" grpId="0" animBg="1"/>
      <p:bldP spid="44" grpId="0" animBg="1"/>
      <p:bldP spid="44" grpId="1"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u="sng" dirty="0" smtClean="0"/>
              <a:t>NOT</a:t>
            </a:r>
            <a:r>
              <a:rPr lang="en-US" dirty="0" smtClean="0"/>
              <a:t> here</a:t>
            </a:r>
            <a:endParaRPr lang="en-US" dirty="0"/>
          </a:p>
        </p:txBody>
      </p:sp>
      <p:sp>
        <p:nvSpPr>
          <p:cNvPr id="3" name="Content Placeholder 2"/>
          <p:cNvSpPr>
            <a:spLocks noGrp="1"/>
          </p:cNvSpPr>
          <p:nvPr>
            <p:ph idx="1"/>
          </p:nvPr>
        </p:nvSpPr>
        <p:spPr/>
        <p:txBody>
          <a:bodyPr>
            <a:normAutofit lnSpcReduction="10000"/>
          </a:bodyPr>
          <a:lstStyle/>
          <a:p>
            <a:r>
              <a:rPr lang="en-US" dirty="0" smtClean="0"/>
              <a:t>Wireless router manufacturer</a:t>
            </a:r>
          </a:p>
          <a:p>
            <a:endParaRPr lang="en-US" dirty="0"/>
          </a:p>
          <a:p>
            <a:r>
              <a:rPr lang="en-US" dirty="0" smtClean="0"/>
              <a:t>Internet service provider</a:t>
            </a:r>
          </a:p>
          <a:p>
            <a:endParaRPr lang="en-US" dirty="0"/>
          </a:p>
          <a:p>
            <a:r>
              <a:rPr lang="en-US" dirty="0" smtClean="0"/>
              <a:t>Government</a:t>
            </a:r>
          </a:p>
          <a:p>
            <a:endParaRPr lang="en-US" dirty="0"/>
          </a:p>
          <a:p>
            <a:pPr marL="0" indent="0">
              <a:buNone/>
            </a:pPr>
            <a:r>
              <a:rPr lang="en-US" dirty="0" smtClean="0">
                <a:solidFill>
                  <a:srgbClr val="4F81BE"/>
                </a:solidFill>
              </a:rPr>
              <a:t>Discussion: why are these entities unable to mount an attack?</a:t>
            </a:r>
            <a:endParaRPr lang="en-US" dirty="0">
              <a:solidFill>
                <a:srgbClr val="4F81BE"/>
              </a:solidFill>
            </a:endParaRPr>
          </a:p>
        </p:txBody>
      </p:sp>
    </p:spTree>
    <p:extLst>
      <p:ext uri="{BB962C8B-B14F-4D97-AF65-F5344CB8AC3E}">
        <p14:creationId xmlns:p14="http://schemas.microsoft.com/office/powerpoint/2010/main" val="10688654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MITM is not possible</a:t>
            </a:r>
            <a:endParaRPr lang="en-US" dirty="0"/>
          </a:p>
        </p:txBody>
      </p:sp>
      <p:sp>
        <p:nvSpPr>
          <p:cNvPr id="3" name="Content Placeholder 2"/>
          <p:cNvSpPr>
            <a:spLocks noGrp="1"/>
          </p:cNvSpPr>
          <p:nvPr>
            <p:ph idx="1"/>
          </p:nvPr>
        </p:nvSpPr>
        <p:spPr/>
        <p:txBody>
          <a:bodyPr/>
          <a:lstStyle/>
          <a:p>
            <a:endParaRPr lang="en-US" dirty="0" smtClean="0"/>
          </a:p>
          <a:p>
            <a:r>
              <a:rPr lang="en-US" dirty="0" smtClean="0"/>
              <a:t>Recall: authenticated key exchange</a:t>
            </a:r>
          </a:p>
          <a:p>
            <a:endParaRPr lang="en-US" dirty="0"/>
          </a:p>
          <a:p>
            <a:r>
              <a:rPr lang="en-US" dirty="0" smtClean="0"/>
              <a:t>Crypto removes the need for trusting the network</a:t>
            </a:r>
            <a:endParaRPr lang="en-US" dirty="0"/>
          </a:p>
        </p:txBody>
      </p:sp>
    </p:spTree>
    <p:extLst>
      <p:ext uri="{BB962C8B-B14F-4D97-AF65-F5344CB8AC3E}">
        <p14:creationId xmlns:p14="http://schemas.microsoft.com/office/powerpoint/2010/main" val="1438595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
            </a:r>
            <a:r>
              <a:rPr lang="en-US" dirty="0"/>
              <a:t> </a:t>
            </a:r>
            <a:r>
              <a:rPr lang="en-US" dirty="0" smtClean="0"/>
              <a:t>Key Infrastructure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Infrastructure to create, distribute, validate revoke certificates</a:t>
            </a:r>
          </a:p>
          <a:p>
            <a:endParaRPr lang="en-US" dirty="0"/>
          </a:p>
          <a:p>
            <a:r>
              <a:rPr lang="en-US" dirty="0" smtClean="0"/>
              <a:t>A small number of roots hierarchically certify various entities </a:t>
            </a:r>
            <a:r>
              <a:rPr lang="en-US" b="1" dirty="0" smtClean="0"/>
              <a:t>(“Certificate Authorities”)</a:t>
            </a:r>
          </a:p>
          <a:p>
            <a:endParaRPr lang="en-US" dirty="0"/>
          </a:p>
          <a:p>
            <a:r>
              <a:rPr lang="en-US" dirty="0" smtClean="0"/>
              <a:t>Clients trust roots, transitively follow chain of trust from server back to root</a:t>
            </a:r>
          </a:p>
          <a:p>
            <a:endParaRPr lang="en-US" dirty="0"/>
          </a:p>
          <a:p>
            <a:r>
              <a:rPr lang="en-US" dirty="0" smtClean="0"/>
              <a:t>Standard: X.509 (hence “the PKI”)</a:t>
            </a:r>
            <a:endParaRPr lang="en-US" dirty="0"/>
          </a:p>
        </p:txBody>
      </p:sp>
    </p:spTree>
    <p:extLst>
      <p:ext uri="{BB962C8B-B14F-4D97-AF65-F5344CB8AC3E}">
        <p14:creationId xmlns:p14="http://schemas.microsoft.com/office/powerpoint/2010/main" val="474690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 Trust Anchors</a:t>
            </a:r>
            <a:endParaRPr lang="en-US" dirty="0"/>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smtClean="0">
                <a:solidFill>
                  <a:srgbClr val="4F81BE"/>
                </a:solidFill>
              </a:rPr>
              <a:t>How does browser know Facebook’s cert was supposed to be</a:t>
            </a:r>
          </a:p>
          <a:p>
            <a:pPr marL="0" indent="0">
              <a:buNone/>
            </a:pPr>
            <a:r>
              <a:rPr lang="en-US" dirty="0" smtClean="0">
                <a:solidFill>
                  <a:srgbClr val="4F81BE"/>
                </a:solidFill>
              </a:rPr>
              <a:t>signed by </a:t>
            </a:r>
            <a:r>
              <a:rPr lang="en-US" dirty="0" err="1" smtClean="0">
                <a:solidFill>
                  <a:srgbClr val="4F81BE"/>
                </a:solidFill>
              </a:rPr>
              <a:t>DigiCert</a:t>
            </a:r>
            <a:r>
              <a:rPr lang="en-US" dirty="0">
                <a:solidFill>
                  <a:srgbClr val="4F81BE"/>
                </a:solidFill>
              </a:rPr>
              <a:t> </a:t>
            </a:r>
            <a:r>
              <a:rPr lang="en-US" dirty="0" smtClean="0">
                <a:solidFill>
                  <a:srgbClr val="4F81BE"/>
                </a:solidFill>
              </a:rPr>
              <a:t>and not another CA?</a:t>
            </a:r>
          </a:p>
          <a:p>
            <a:pPr marL="0" indent="0">
              <a:buNone/>
            </a:pPr>
            <a:endParaRPr lang="en-US" dirty="0" smtClean="0">
              <a:solidFill>
                <a:srgbClr val="4F81BE"/>
              </a:solidFill>
            </a:endParaRPr>
          </a:p>
          <a:p>
            <a:pPr marL="0" indent="0">
              <a:buNone/>
            </a:pPr>
            <a:r>
              <a:rPr lang="en-US" dirty="0" smtClean="0"/>
              <a:t>Because Facebook told it!</a:t>
            </a:r>
          </a:p>
          <a:p>
            <a:pPr marL="0" indent="0">
              <a:buNone/>
            </a:pPr>
            <a:endParaRPr lang="en-US" dirty="0"/>
          </a:p>
          <a:p>
            <a:pPr marL="0" indent="0">
              <a:buNone/>
            </a:pPr>
            <a:r>
              <a:rPr lang="en-US" dirty="0" smtClean="0"/>
              <a:t>Oops! What if we’re talking to fake-FB and fake-FB provides a</a:t>
            </a:r>
          </a:p>
          <a:p>
            <a:pPr marL="0" indent="0">
              <a:buNone/>
            </a:pPr>
            <a:r>
              <a:rPr lang="en-US" dirty="0" smtClean="0"/>
              <a:t>different certification authority?</a:t>
            </a:r>
          </a:p>
          <a:p>
            <a:pPr marL="0" indent="0">
              <a:buNone/>
            </a:pPr>
            <a:endParaRPr lang="en-US" dirty="0"/>
          </a:p>
          <a:p>
            <a:pPr marL="0" indent="0">
              <a:buNone/>
            </a:pPr>
            <a:r>
              <a:rPr lang="en-US" dirty="0" smtClean="0"/>
              <a:t>Theory: user accepts only if she trusts the new CA</a:t>
            </a:r>
          </a:p>
          <a:p>
            <a:pPr marL="0" indent="0">
              <a:buNone/>
            </a:pPr>
            <a:r>
              <a:rPr lang="en-US" dirty="0" smtClean="0"/>
              <a:t>Practice: Firefox comes with a list of CAs</a:t>
            </a:r>
          </a:p>
          <a:p>
            <a:pPr marL="0" indent="0">
              <a:buNone/>
            </a:pPr>
            <a:r>
              <a:rPr lang="en-US" dirty="0" smtClean="0"/>
              <a:t>We’re in trouble if any </a:t>
            </a:r>
            <a:r>
              <a:rPr lang="en-US" u="sng" dirty="0" smtClean="0"/>
              <a:t>one</a:t>
            </a:r>
            <a:r>
              <a:rPr lang="en-US" dirty="0" smtClean="0"/>
              <a:t> is malicious!</a:t>
            </a:r>
          </a:p>
          <a:p>
            <a:pPr marL="0" indent="0">
              <a:buNone/>
            </a:pPr>
            <a:r>
              <a:rPr lang="en-US" dirty="0" smtClean="0"/>
              <a:t>Can MITM </a:t>
            </a:r>
            <a:r>
              <a:rPr lang="en-US" u="sng" dirty="0" smtClean="0"/>
              <a:t>any</a:t>
            </a:r>
            <a:r>
              <a:rPr lang="en-US" dirty="0" smtClean="0"/>
              <a:t> site on the Internet</a:t>
            </a:r>
            <a:endParaRPr lang="en-US" dirty="0"/>
          </a:p>
        </p:txBody>
      </p:sp>
    </p:spTree>
    <p:extLst>
      <p:ext uri="{BB962C8B-B14F-4D97-AF65-F5344CB8AC3E}">
        <p14:creationId xmlns:p14="http://schemas.microsoft.com/office/powerpoint/2010/main" val="919189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Certificate Authority Hierarchy (Old)</a:t>
            </a:r>
            <a:endParaRPr lang="en-US" dirty="0"/>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smtClean="0">
                <a:latin typeface="Lucida Sans" panose="020B0602030504020204" pitchFamily="34" charset="0"/>
              </a:rPr>
              <a:t>Today: Flatter Hierarchy, Multiple Roots</a:t>
            </a:r>
            <a:endParaRPr lang="en-US" sz="2800" dirty="0">
              <a:latin typeface="Lucida Sans" panose="020B0602030504020204" pitchFamily="34" charset="0"/>
            </a:endParaRPr>
          </a:p>
        </p:txBody>
      </p:sp>
    </p:spTree>
    <p:extLst>
      <p:ext uri="{BB962C8B-B14F-4D97-AF65-F5344CB8AC3E}">
        <p14:creationId xmlns:p14="http://schemas.microsoft.com/office/powerpoint/2010/main" val="5116081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81000" y="1209381"/>
            <a:ext cx="7948545" cy="5648619"/>
          </a:xfrm>
          <a:prstGeom prst="rect">
            <a:avLst/>
          </a:prstGeom>
        </p:spPr>
      </p:pic>
      <p:sp>
        <p:nvSpPr>
          <p:cNvPr id="2" name="Title 1"/>
          <p:cNvSpPr>
            <a:spLocks noGrp="1"/>
          </p:cNvSpPr>
          <p:nvPr>
            <p:ph type="title"/>
          </p:nvPr>
        </p:nvSpPr>
        <p:spPr/>
        <p:txBody>
          <a:bodyPr/>
          <a:lstStyle/>
          <a:p>
            <a:r>
              <a:rPr lang="en-US" dirty="0" smtClean="0"/>
              <a:t>Today: Nearly 200 Roots of Trust!</a:t>
            </a:r>
            <a:endParaRPr lang="en-US" dirty="0"/>
          </a:p>
        </p:txBody>
      </p:sp>
      <p:sp>
        <p:nvSpPr>
          <p:cNvPr id="5" name="Content Placeholder 4"/>
          <p:cNvSpPr>
            <a:spLocks noGrp="1"/>
          </p:cNvSpPr>
          <p:nvPr>
            <p:ph idx="1"/>
          </p:nvPr>
        </p:nvSpPr>
        <p:spPr>
          <a:xfrm>
            <a:off x="5791200" y="2133600"/>
            <a:ext cx="6172200" cy="4525963"/>
          </a:xfrm>
          <a:solidFill>
            <a:srgbClr val="BFBFBF"/>
          </a:solidFill>
        </p:spPr>
        <p:txBody>
          <a:bodyPr/>
          <a:lstStyle/>
          <a:p>
            <a:r>
              <a:rPr lang="en-US" dirty="0" smtClean="0"/>
              <a:t>Mozilla: 150 CAs from 60 organizations</a:t>
            </a:r>
          </a:p>
          <a:p>
            <a:r>
              <a:rPr lang="en-US" dirty="0" smtClean="0"/>
              <a:t>Any can create unrestricted sub-CAs </a:t>
            </a:r>
          </a:p>
          <a:p>
            <a:r>
              <a:rPr lang="en-US" dirty="0" smtClean="0"/>
              <a:t>Vendors will update this list automatically!</a:t>
            </a:r>
            <a:endParaRPr lang="en-US" dirty="0"/>
          </a:p>
        </p:txBody>
      </p:sp>
    </p:spTree>
    <p:extLst>
      <p:ext uri="{BB962C8B-B14F-4D97-AF65-F5344CB8AC3E}">
        <p14:creationId xmlns:p14="http://schemas.microsoft.com/office/powerpoint/2010/main" val="54630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centralization-mozil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E6F2"/>
        </a:solidFill>
        <a:ln>
          <a:solidFill>
            <a:schemeClr val="tx2">
              <a:lumMod val="40000"/>
              <a:lumOff val="60000"/>
            </a:schemeClr>
          </a:solidFill>
        </a:ln>
      </a:spPr>
      <a:bodyPr rtlCol="0" anchor="ctr"/>
      <a:lstStyle>
        <a:defPPr algn="ctr">
          <a:defRPr sz="2800" dirty="0">
            <a:latin typeface="Lucida Sans" panose="020B0602030504020204" pitchFamily="34" charset="0"/>
          </a:defRPr>
        </a:defPPr>
      </a:lstStyle>
      <a:style>
        <a:lnRef idx="1">
          <a:schemeClr val="accent3"/>
        </a:lnRef>
        <a:fillRef idx="2">
          <a:schemeClr val="accent3"/>
        </a:fillRef>
        <a:effectRef idx="1">
          <a:schemeClr val="accent3"/>
        </a:effectRef>
        <a:fontRef idx="minor">
          <a:schemeClr val="dk1"/>
        </a:fontRef>
      </a:style>
    </a:spDef>
    <a:txDef>
      <a:spPr>
        <a:noFill/>
      </a:spPr>
      <a:bodyPr wrap="none" rtlCol="0">
        <a:spAutoFit/>
      </a:bodyPr>
      <a:lstStyle>
        <a:defPPr>
          <a:defRPr sz="2000" smtClean="0">
            <a:latin typeface="Lucida Sans" panose="020B0602030504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lec4-asymmetric</Template>
  <TotalTime>0</TotalTime>
  <Words>2963</Words>
  <Application>Microsoft Macintosh PowerPoint</Application>
  <PresentationFormat>Custom</PresentationFormat>
  <Paragraphs>459</Paragraphs>
  <Slides>53</Slides>
  <Notes>39</Notes>
  <HiddenSlides>5</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decentralization-mozilla</vt:lpstr>
      <vt:lpstr>Public Key Infrastructure COS 432: Information Security </vt:lpstr>
      <vt:lpstr>PowerPoint Presentation</vt:lpstr>
      <vt:lpstr>Public Keys</vt:lpstr>
      <vt:lpstr>Certificate</vt:lpstr>
      <vt:lpstr>Public Key Infrastructure</vt:lpstr>
      <vt:lpstr>Public Key Infrastructure</vt:lpstr>
      <vt:lpstr>Problem: Trust Anchors</vt:lpstr>
      <vt:lpstr>Certificate Authority Hierarchy (Old)</vt:lpstr>
      <vt:lpstr>Today: Nearly 200 Roots of Trust!</vt:lpstr>
      <vt:lpstr>Some Concerns</vt:lpstr>
      <vt:lpstr>Example of Signed Certificate</vt:lpstr>
      <vt:lpstr>Web: Two Types of Certificates</vt:lpstr>
      <vt:lpstr>Domain Validation Certificates</vt:lpstr>
      <vt:lpstr>Extended Validation Certificates</vt:lpstr>
      <vt:lpstr>Notice the URL bar</vt:lpstr>
      <vt:lpstr>CA/Browser Forum: Extended Validation Guidelines</vt:lpstr>
      <vt:lpstr>Getting Root CA Added to Mozilla: Bugzilla</vt:lpstr>
      <vt:lpstr>PowerPoint Presentation</vt:lpstr>
      <vt:lpstr>PowerPoint Presentation</vt:lpstr>
      <vt:lpstr>PowerPoint Presentation</vt:lpstr>
      <vt:lpstr>IP Addresses: Resource Public Key Infrastructure</vt:lpstr>
      <vt:lpstr>DigiNotar Hack</vt:lpstr>
      <vt:lpstr>SSL Errors (https://badssl.com/)</vt:lpstr>
      <vt:lpstr>PowerPoint Presentation</vt:lpstr>
      <vt:lpstr>Rogue Certificate Authority</vt:lpstr>
      <vt:lpstr>Obtaining a Certificate (Server)</vt:lpstr>
      <vt:lpstr>Validating a Certificate (Client)</vt:lpstr>
      <vt:lpstr>X.509, SSL, TLS</vt:lpstr>
      <vt:lpstr>Certificate / Key Pinning: Detecting MITM</vt:lpstr>
      <vt:lpstr>DANE: DNS Authentication of Named Entities</vt:lpstr>
      <vt:lpstr>Certificate Transparency</vt:lpstr>
      <vt:lpstr>Certificate Expiration</vt:lpstr>
      <vt:lpstr>Certificate Revocation</vt:lpstr>
      <vt:lpstr>Two Mechanisms for Revocation</vt:lpstr>
      <vt:lpstr>Revocation: Two Hard Problems</vt:lpstr>
      <vt:lpstr>When to Rely on a Signed Message?</vt:lpstr>
      <vt:lpstr>Revocation Doesn’t Work (Well) in Practice</vt:lpstr>
      <vt:lpstr>What about PKI for regular people?</vt:lpstr>
      <vt:lpstr>Client Certificates</vt:lpstr>
      <vt:lpstr>How do you know you’re looking at the “real” Facebook?</vt:lpstr>
      <vt:lpstr>Assumptions for Authentication</vt:lpstr>
      <vt:lpstr>Assumption 2:  browser is behaving correctly</vt:lpstr>
      <vt:lpstr>First I had to download Firefox…</vt:lpstr>
      <vt:lpstr>Three Assumptions</vt:lpstr>
      <vt:lpstr>I also updated Internet Explorer</vt:lpstr>
      <vt:lpstr>Assumption 3: Domain is Correct</vt:lpstr>
      <vt:lpstr>Typosquatting</vt:lpstr>
      <vt:lpstr>“IDN homograph attack”</vt:lpstr>
      <vt:lpstr>“The most dangerous code in the world”</vt:lpstr>
      <vt:lpstr>This is why Firefox believes it’s the right FB</vt:lpstr>
      <vt:lpstr>PowerPoint Presentation</vt:lpstr>
      <vt:lpstr>What’s NOT here</vt:lpstr>
      <vt:lpstr>MITM is not possible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2015-10-07T22:13:21Z</dcterms:created>
  <dcterms:modified xsi:type="dcterms:W3CDTF">2016-10-06T00:31:22Z</dcterms:modified>
</cp:coreProperties>
</file>